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D0942B-1A10-42E0-BB90-13212279A50C}"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39206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D0942B-1A10-42E0-BB90-13212279A50C}"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23419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D0942B-1A10-42E0-BB90-13212279A50C}"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8127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D0942B-1A10-42E0-BB90-13212279A50C}"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31214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D0942B-1A10-42E0-BB90-13212279A50C}"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225599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D0942B-1A10-42E0-BB90-13212279A50C}" type="datetimeFigureOut">
              <a:rPr lang="tr-TR" smtClean="0"/>
              <a:t>5.04.2022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263929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D0942B-1A10-42E0-BB90-13212279A50C}" type="datetimeFigureOut">
              <a:rPr lang="tr-TR" smtClean="0"/>
              <a:t>5.04.2022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169104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D0942B-1A10-42E0-BB90-13212279A50C}" type="datetimeFigureOut">
              <a:rPr lang="tr-TR" smtClean="0"/>
              <a:t>5.04.2022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7953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D0942B-1A10-42E0-BB90-13212279A50C}" type="datetimeFigureOut">
              <a:rPr lang="tr-TR" smtClean="0"/>
              <a:t>5.04.2022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308442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D0942B-1A10-42E0-BB90-13212279A50C}" type="datetimeFigureOut">
              <a:rPr lang="tr-TR" smtClean="0"/>
              <a:t>5.04.2022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200077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D0942B-1A10-42E0-BB90-13212279A50C}" type="datetimeFigureOut">
              <a:rPr lang="tr-TR" smtClean="0"/>
              <a:t>5.04.2022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FF8CA-8695-45FB-B5E1-B9F4AB53F2D2}" type="slidenum">
              <a:rPr lang="tr-TR" smtClean="0"/>
              <a:t>‹#›</a:t>
            </a:fld>
            <a:endParaRPr lang="tr-TR"/>
          </a:p>
        </p:txBody>
      </p:sp>
    </p:spTree>
    <p:extLst>
      <p:ext uri="{BB962C8B-B14F-4D97-AF65-F5344CB8AC3E}">
        <p14:creationId xmlns:p14="http://schemas.microsoft.com/office/powerpoint/2010/main" val="55829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0942B-1A10-42E0-BB90-13212279A50C}" type="datetimeFigureOut">
              <a:rPr lang="tr-TR" smtClean="0"/>
              <a:t>5.04.2022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F8CA-8695-45FB-B5E1-B9F4AB53F2D2}" type="slidenum">
              <a:rPr lang="tr-TR" smtClean="0"/>
              <a:t>‹#›</a:t>
            </a:fld>
            <a:endParaRPr lang="tr-TR"/>
          </a:p>
        </p:txBody>
      </p:sp>
    </p:spTree>
    <p:extLst>
      <p:ext uri="{BB962C8B-B14F-4D97-AF65-F5344CB8AC3E}">
        <p14:creationId xmlns:p14="http://schemas.microsoft.com/office/powerpoint/2010/main" val="29239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837904" y="1122363"/>
            <a:ext cx="5589431" cy="2045840"/>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r>
              <a:rPr lang="tr-TR" sz="9600" b="1" dirty="0" smtClean="0"/>
              <a:t>  </a:t>
            </a:r>
            <a:r>
              <a:rPr lang="tr-TR" sz="9600" b="1" dirty="0" err="1" smtClean="0"/>
              <a:t>Sentia</a:t>
            </a:r>
            <a:endParaRPr lang="tr-TR" sz="9600" b="1" dirty="0"/>
          </a:p>
        </p:txBody>
      </p:sp>
      <p:sp>
        <p:nvSpPr>
          <p:cNvPr id="3" name="Alt Başlık 2"/>
          <p:cNvSpPr>
            <a:spLocks noGrp="1"/>
          </p:cNvSpPr>
          <p:nvPr>
            <p:ph type="subTitle" idx="1"/>
          </p:nvPr>
        </p:nvSpPr>
        <p:spPr/>
        <p:txBody>
          <a:bodyPr>
            <a:normAutofit/>
          </a:bodyPr>
          <a:lstStyle/>
          <a:p>
            <a:r>
              <a:rPr lang="tr-TR" sz="3600" dirty="0" smtClean="0">
                <a:latin typeface="Bahnschrift SemiBold SemiConden" panose="020B0502040204020203" pitchFamily="34" charset="0"/>
              </a:rPr>
              <a:t>Şarapta </a:t>
            </a:r>
            <a:r>
              <a:rPr lang="tr-TR" sz="3600" dirty="0" err="1" smtClean="0">
                <a:latin typeface="Bahnschrift SemiBold SemiConden" panose="020B0502040204020203" pitchFamily="34" charset="0"/>
              </a:rPr>
              <a:t>Serbet</a:t>
            </a:r>
            <a:r>
              <a:rPr lang="tr-TR" sz="3600" dirty="0" smtClean="0">
                <a:latin typeface="Bahnschrift SemiBold SemiConden" panose="020B0502040204020203" pitchFamily="34" charset="0"/>
              </a:rPr>
              <a:t> Kükürt ve Malik Asit Analizinde Kolay ve Hızlı </a:t>
            </a:r>
            <a:r>
              <a:rPr lang="tr-TR" sz="3600" dirty="0">
                <a:latin typeface="Bahnschrift SemiBold SemiConden" panose="020B0502040204020203" pitchFamily="34" charset="0"/>
              </a:rPr>
              <a:t>Ç</a:t>
            </a:r>
            <a:r>
              <a:rPr lang="tr-TR" sz="3600" dirty="0" smtClean="0">
                <a:latin typeface="Bahnschrift SemiBold SemiConden" panose="020B0502040204020203" pitchFamily="34" charset="0"/>
              </a:rPr>
              <a:t>özümler</a:t>
            </a:r>
            <a:endParaRPr lang="tr-TR" sz="3600" dirty="0">
              <a:latin typeface="Bahnschrift SemiBold SemiConden" panose="020B0502040204020203"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23" y="884764"/>
            <a:ext cx="3483601" cy="2476622"/>
          </a:xfrm>
          <a:prstGeom prst="rect">
            <a:avLst/>
          </a:prstGeom>
        </p:spPr>
      </p:pic>
    </p:spTree>
    <p:extLst>
      <p:ext uri="{BB962C8B-B14F-4D97-AF65-F5344CB8AC3E}">
        <p14:creationId xmlns:p14="http://schemas.microsoft.com/office/powerpoint/2010/main" val="163783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Autofit/>
          </a:bodyPr>
          <a:lstStyle/>
          <a:p>
            <a:r>
              <a:rPr lang="tr-TR" b="1" dirty="0" err="1">
                <a:latin typeface="+mn-lt"/>
                <a:ea typeface="Verdana" pitchFamily="34" charset="0"/>
              </a:rPr>
              <a:t>S</a:t>
            </a:r>
            <a:r>
              <a:rPr lang="tr-TR" b="1" dirty="0" err="1" smtClean="0">
                <a:latin typeface="+mn-lt"/>
                <a:ea typeface="Verdana" pitchFamily="34" charset="0"/>
              </a:rPr>
              <a:t>entia</a:t>
            </a:r>
            <a:r>
              <a:rPr lang="tr-TR" b="1" dirty="0" smtClean="0">
                <a:latin typeface="+mn-lt"/>
                <a:ea typeface="Verdana" pitchFamily="34" charset="0"/>
              </a:rPr>
              <a:t> ile geçmiş sonuçlarımı analiz edebilir miyim?</a:t>
            </a:r>
            <a:endParaRPr lang="tr-TR" b="1" dirty="0" smtClean="0">
              <a:latin typeface="+mn-lt"/>
              <a:ea typeface="Verdana" pitchFamily="34" charset="0"/>
            </a:endParaRPr>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251" r="11251"/>
          <a:stretch>
            <a:fillRect/>
          </a:stretch>
        </p:blipFill>
        <p:spPr>
          <a:xfrm>
            <a:off x="5073650" y="457200"/>
            <a:ext cx="6281738" cy="5403850"/>
          </a:xfr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pic>
      <p:sp>
        <p:nvSpPr>
          <p:cNvPr id="4" name="Metin Yer Tutucusu 3"/>
          <p:cNvSpPr>
            <a:spLocks noGrp="1"/>
          </p:cNvSpPr>
          <p:nvPr>
            <p:ph type="body" sz="half" idx="2"/>
          </p:nvPr>
        </p:nvSpPr>
        <p:spPr>
          <a:xfrm>
            <a:off x="839788" y="2057400"/>
            <a:ext cx="3932237" cy="1703231"/>
          </a:xfr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r>
              <a:rPr lang="tr-TR" sz="1800" b="1" dirty="0" err="1" smtClean="0">
                <a:ea typeface="Verdana" pitchFamily="34" charset="0"/>
              </a:rPr>
              <a:t>Sentia</a:t>
            </a:r>
            <a:r>
              <a:rPr lang="tr-TR" sz="1800" b="1" dirty="0" smtClean="0">
                <a:ea typeface="Verdana" pitchFamily="34" charset="0"/>
              </a:rPr>
              <a:t> </a:t>
            </a:r>
            <a:r>
              <a:rPr lang="tr-TR" sz="1800" b="1" dirty="0" err="1" smtClean="0">
                <a:ea typeface="Verdana" pitchFamily="34" charset="0"/>
              </a:rPr>
              <a:t>tm'den</a:t>
            </a:r>
            <a:r>
              <a:rPr lang="tr-TR" sz="1800" b="1" dirty="0" smtClean="0">
                <a:ea typeface="Verdana" pitchFamily="34" charset="0"/>
              </a:rPr>
              <a:t> geçmiş sonuçlarınızı </a:t>
            </a:r>
            <a:r>
              <a:rPr lang="tr-TR" sz="1800" b="1" dirty="0" err="1" smtClean="0">
                <a:ea typeface="Verdana" pitchFamily="34" charset="0"/>
              </a:rPr>
              <a:t>wi</a:t>
            </a:r>
            <a:r>
              <a:rPr lang="tr-TR" sz="1800" b="1" dirty="0" smtClean="0">
                <a:ea typeface="Verdana" pitchFamily="34" charset="0"/>
              </a:rPr>
              <a:t>-fi üzerinden </a:t>
            </a:r>
            <a:r>
              <a:rPr lang="tr-TR" sz="1800" b="1" dirty="0" err="1" smtClean="0">
                <a:ea typeface="Verdana" pitchFamily="34" charset="0"/>
              </a:rPr>
              <a:t>csv</a:t>
            </a:r>
            <a:r>
              <a:rPr lang="tr-TR" sz="1800" b="1" dirty="0" smtClean="0">
                <a:ea typeface="Verdana" pitchFamily="34" charset="0"/>
              </a:rPr>
              <a:t> formatında dışa aktarabilirsiniz. </a:t>
            </a:r>
          </a:p>
          <a:p>
            <a:r>
              <a:rPr lang="tr-TR" sz="1800" b="1" dirty="0">
                <a:ea typeface="Verdana" pitchFamily="34" charset="0"/>
              </a:rPr>
              <a:t>B</a:t>
            </a:r>
            <a:r>
              <a:rPr lang="tr-TR" sz="1800" b="1" dirty="0" smtClean="0">
                <a:ea typeface="Verdana" pitchFamily="34" charset="0"/>
              </a:rPr>
              <a:t>ir e-tabloya girdikten sonra, sonuçlarınızı analiz etmek, sıralamak ve filtrelemek çok kolaydır.</a:t>
            </a:r>
          </a:p>
          <a:p>
            <a:endParaRPr lang="tr-TR" sz="1800" b="1" dirty="0" smtClean="0">
              <a:ea typeface="Verdana" pitchFamily="34" charset="0"/>
            </a:endParaRPr>
          </a:p>
          <a:p>
            <a:endParaRPr lang="tr-TR" sz="1800" b="1" dirty="0" smtClean="0">
              <a:ea typeface="Verdana" pitchFamily="34" charset="0"/>
            </a:endParaRPr>
          </a:p>
          <a:p>
            <a:endParaRPr lang="tr-TR" sz="1800" b="1" dirty="0" smtClean="0">
              <a:ea typeface="Verdana" pitchFamily="34" charset="0"/>
            </a:endParaRPr>
          </a:p>
          <a:p>
            <a:endParaRPr lang="tr-TR" dirty="0"/>
          </a:p>
        </p:txBody>
      </p:sp>
    </p:spTree>
    <p:extLst>
      <p:ext uri="{BB962C8B-B14F-4D97-AF65-F5344CB8AC3E}">
        <p14:creationId xmlns:p14="http://schemas.microsoft.com/office/powerpoint/2010/main" val="2392292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987424"/>
            <a:ext cx="3932237" cy="1069975"/>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Autofit/>
          </a:bodyPr>
          <a:lstStyle/>
          <a:p>
            <a:r>
              <a:rPr lang="tr-TR" sz="2400" b="1" dirty="0">
                <a:latin typeface="+mn-lt"/>
                <a:ea typeface="Verdana" pitchFamily="34" charset="0"/>
              </a:rPr>
              <a:t>P</a:t>
            </a:r>
            <a:r>
              <a:rPr lang="tr-TR" sz="2400" b="1" dirty="0" smtClean="0">
                <a:latin typeface="+mn-lt"/>
                <a:ea typeface="Verdana" pitchFamily="34" charset="0"/>
              </a:rPr>
              <a:t>il sağlamam gerekir mi? </a:t>
            </a:r>
            <a:br>
              <a:rPr lang="tr-TR" sz="2400" b="1" dirty="0" smtClean="0">
                <a:latin typeface="+mn-lt"/>
                <a:ea typeface="Verdana" pitchFamily="34" charset="0"/>
              </a:rPr>
            </a:br>
            <a:r>
              <a:rPr lang="tr-TR" sz="2400" b="1" dirty="0" smtClean="0">
                <a:latin typeface="+mn-lt"/>
                <a:ea typeface="Verdana" pitchFamily="34" charset="0"/>
              </a:rPr>
              <a:t>Pil ömrü ne kadardır?</a:t>
            </a:r>
            <a:endParaRPr lang="tr-TR" sz="2400" b="1" dirty="0" smtClean="0">
              <a:latin typeface="+mn-lt"/>
              <a:ea typeface="Verdana" pitchFamily="34" charset="0"/>
            </a:endParaRPr>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9" r="7789"/>
          <a:stretch>
            <a:fillRect/>
          </a:stretch>
        </p:blipFill>
        <p:spPr/>
      </p:pic>
      <p:sp>
        <p:nvSpPr>
          <p:cNvPr id="4" name="Metin Yer Tutucusu 3"/>
          <p:cNvSpPr>
            <a:spLocks noGrp="1"/>
          </p:cNvSpPr>
          <p:nvPr>
            <p:ph type="body" sz="half" idx="2"/>
          </p:nvPr>
        </p:nvSpPr>
        <p:spPr>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ormAutofit/>
          </a:bodyPr>
          <a:lstStyle/>
          <a:p>
            <a:pPr algn="ctr"/>
            <a:endParaRPr lang="tr-TR" b="1" dirty="0" smtClean="0">
              <a:solidFill>
                <a:srgbClr val="002060"/>
              </a:solidFill>
              <a:latin typeface="Verdana" pitchFamily="34" charset="0"/>
              <a:ea typeface="Verdana" pitchFamily="34" charset="0"/>
            </a:endParaRPr>
          </a:p>
          <a:p>
            <a:r>
              <a:rPr lang="tr-TR" sz="1800" b="1" dirty="0" smtClean="0">
                <a:ea typeface="Verdana" pitchFamily="34" charset="0"/>
              </a:rPr>
              <a:t>*</a:t>
            </a:r>
            <a:r>
              <a:rPr lang="tr-TR" sz="1800" b="1" dirty="0" err="1" smtClean="0">
                <a:ea typeface="Verdana" pitchFamily="34" charset="0"/>
              </a:rPr>
              <a:t>S</a:t>
            </a:r>
            <a:r>
              <a:rPr lang="tr-TR" sz="1800" b="1" dirty="0" err="1" smtClean="0">
                <a:ea typeface="Verdana" pitchFamily="34" charset="0"/>
              </a:rPr>
              <a:t>entia</a:t>
            </a:r>
            <a:r>
              <a:rPr lang="tr-TR" sz="1800" b="1" dirty="0" smtClean="0">
                <a:ea typeface="Verdana" pitchFamily="34" charset="0"/>
              </a:rPr>
              <a:t> </a:t>
            </a:r>
            <a:r>
              <a:rPr lang="tr-TR" sz="1800" b="1" dirty="0" err="1" smtClean="0">
                <a:ea typeface="Verdana" pitchFamily="34" charset="0"/>
              </a:rPr>
              <a:t>tm</a:t>
            </a:r>
            <a:r>
              <a:rPr lang="tr-TR" sz="1800" b="1" dirty="0" smtClean="0">
                <a:ea typeface="Verdana" pitchFamily="34" charset="0"/>
              </a:rPr>
              <a:t> tamamen kapalı şarj edilebilir pil içerir ve bir güç adaptörü ile birlikte gelir.</a:t>
            </a:r>
          </a:p>
          <a:p>
            <a:endParaRPr lang="tr-TR" sz="1800" b="1" dirty="0" smtClean="0">
              <a:ea typeface="Verdana" pitchFamily="34" charset="0"/>
            </a:endParaRPr>
          </a:p>
          <a:p>
            <a:r>
              <a:rPr lang="tr-TR" sz="1800" b="1" dirty="0" smtClean="0">
                <a:ea typeface="Verdana" pitchFamily="34" charset="0"/>
              </a:rPr>
              <a:t>*</a:t>
            </a:r>
            <a:r>
              <a:rPr lang="tr-TR" sz="1800" b="1" dirty="0" err="1" smtClean="0">
                <a:ea typeface="Verdana" pitchFamily="34" charset="0"/>
              </a:rPr>
              <a:t>S</a:t>
            </a:r>
            <a:r>
              <a:rPr lang="tr-TR" sz="1800" b="1" dirty="0" err="1" smtClean="0">
                <a:ea typeface="Verdana" pitchFamily="34" charset="0"/>
              </a:rPr>
              <a:t>entia</a:t>
            </a:r>
            <a:r>
              <a:rPr lang="tr-TR" sz="1800" b="1" dirty="0" smtClean="0">
                <a:ea typeface="Verdana" pitchFamily="34" charset="0"/>
              </a:rPr>
              <a:t> </a:t>
            </a:r>
            <a:r>
              <a:rPr lang="tr-TR" sz="1800" b="1" dirty="0" err="1" smtClean="0">
                <a:ea typeface="Verdana" pitchFamily="34" charset="0"/>
              </a:rPr>
              <a:t>tm</a:t>
            </a:r>
            <a:r>
              <a:rPr lang="tr-TR" sz="1800" b="1" dirty="0" smtClean="0">
                <a:ea typeface="Verdana" pitchFamily="34" charset="0"/>
              </a:rPr>
              <a:t>, pil şarjları arasında en az 100 serbest so2 testi çalıştırabilir. </a:t>
            </a:r>
          </a:p>
          <a:p>
            <a:endParaRPr lang="tr-TR" sz="1800" b="1" dirty="0" smtClean="0">
              <a:ea typeface="Verdana" pitchFamily="34" charset="0"/>
            </a:endParaRPr>
          </a:p>
          <a:p>
            <a:r>
              <a:rPr lang="tr-TR" sz="1800" b="1" dirty="0" smtClean="0">
                <a:ea typeface="Verdana" pitchFamily="34" charset="0"/>
              </a:rPr>
              <a:t>*P</a:t>
            </a:r>
            <a:r>
              <a:rPr lang="tr-TR" sz="1800" b="1" dirty="0" smtClean="0">
                <a:ea typeface="Verdana" pitchFamily="34" charset="0"/>
              </a:rPr>
              <a:t>ili </a:t>
            </a:r>
            <a:r>
              <a:rPr lang="tr-TR" sz="1800" b="1" dirty="0" err="1" smtClean="0">
                <a:ea typeface="Verdana" pitchFamily="34" charset="0"/>
              </a:rPr>
              <a:t>şarjetmek</a:t>
            </a:r>
            <a:r>
              <a:rPr lang="tr-TR" sz="1800" b="1" dirty="0" smtClean="0">
                <a:ea typeface="Verdana" pitchFamily="34" charset="0"/>
              </a:rPr>
              <a:t>, güç adaptörünü (ürünle verilir) takmak kadar basittir.</a:t>
            </a:r>
          </a:p>
          <a:p>
            <a:endParaRPr lang="tr-TR" dirty="0"/>
          </a:p>
        </p:txBody>
      </p:sp>
    </p:spTree>
    <p:extLst>
      <p:ext uri="{BB962C8B-B14F-4D97-AF65-F5344CB8AC3E}">
        <p14:creationId xmlns:p14="http://schemas.microsoft.com/office/powerpoint/2010/main" val="415327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987425"/>
            <a:ext cx="3932237" cy="1069974"/>
          </a:xfrm>
        </p:spPr>
        <p:style>
          <a:lnRef idx="1">
            <a:schemeClr val="accent2"/>
          </a:lnRef>
          <a:fillRef idx="2">
            <a:schemeClr val="accent2"/>
          </a:fillRef>
          <a:effectRef idx="1">
            <a:schemeClr val="accent2"/>
          </a:effectRef>
          <a:fontRef idx="minor">
            <a:schemeClr val="dk1"/>
          </a:fontRef>
        </p:style>
        <p:txBody>
          <a:bodyPr>
            <a:noAutofit/>
          </a:bodyPr>
          <a:lstStyle/>
          <a:p>
            <a:pPr lvl="0"/>
            <a:r>
              <a:rPr lang="tr-TR" b="1" dirty="0" smtClean="0">
                <a:latin typeface="+mn-lt"/>
                <a:ea typeface="Verdana" pitchFamily="34" charset="0"/>
              </a:rPr>
              <a:t/>
            </a:r>
            <a:br>
              <a:rPr lang="tr-TR" b="1" dirty="0" smtClean="0">
                <a:latin typeface="+mn-lt"/>
                <a:ea typeface="Verdana" pitchFamily="34" charset="0"/>
              </a:rPr>
            </a:br>
            <a:r>
              <a:rPr lang="tr-TR" b="1" dirty="0">
                <a:latin typeface="+mn-lt"/>
                <a:ea typeface="Verdana" pitchFamily="34" charset="0"/>
              </a:rPr>
              <a:t/>
            </a:r>
            <a:br>
              <a:rPr lang="tr-TR" b="1" dirty="0">
                <a:latin typeface="+mn-lt"/>
                <a:ea typeface="Verdana" pitchFamily="34" charset="0"/>
              </a:rPr>
            </a:br>
            <a:r>
              <a:rPr lang="tr-TR" b="1" dirty="0" smtClean="0">
                <a:latin typeface="+mn-lt"/>
                <a:ea typeface="Verdana" pitchFamily="34" charset="0"/>
              </a:rPr>
              <a:t/>
            </a:r>
            <a:br>
              <a:rPr lang="tr-TR" b="1" dirty="0" smtClean="0">
                <a:latin typeface="+mn-lt"/>
                <a:ea typeface="Verdana" pitchFamily="34" charset="0"/>
              </a:rPr>
            </a:br>
            <a:r>
              <a:rPr lang="tr-TR" sz="4000" b="1" dirty="0">
                <a:ea typeface="Verdana" pitchFamily="34" charset="0"/>
              </a:rPr>
              <a:t/>
            </a:r>
            <a:br>
              <a:rPr lang="tr-TR" sz="4000" b="1" dirty="0">
                <a:ea typeface="Verdana" pitchFamily="34" charset="0"/>
              </a:rPr>
            </a:br>
            <a:r>
              <a:rPr lang="tr-TR" sz="2400" b="1" dirty="0">
                <a:latin typeface="+mn-lt"/>
                <a:ea typeface="Verdana" pitchFamily="34" charset="0"/>
              </a:rPr>
              <a:t/>
            </a:r>
            <a:br>
              <a:rPr lang="tr-TR" sz="2400" b="1" dirty="0">
                <a:latin typeface="+mn-lt"/>
                <a:ea typeface="Verdana" pitchFamily="34" charset="0"/>
              </a:rPr>
            </a:br>
            <a:r>
              <a:rPr lang="tr-TR" sz="2400" b="1" dirty="0" err="1" smtClean="0">
                <a:latin typeface="+mn-lt"/>
                <a:ea typeface="Verdana" pitchFamily="34" charset="0"/>
              </a:rPr>
              <a:t>Sentia’yı</a:t>
            </a:r>
            <a:r>
              <a:rPr lang="tr-TR" sz="2400" b="1" dirty="0" smtClean="0">
                <a:latin typeface="+mn-lt"/>
                <a:ea typeface="Verdana" pitchFamily="34" charset="0"/>
              </a:rPr>
              <a:t> sadece şarap numuneleri için mi kullanabilirim?</a:t>
            </a:r>
            <a:endParaRPr lang="tr-TR" sz="2400" dirty="0">
              <a:latin typeface="+mn-lt"/>
            </a:endParaRPr>
          </a:p>
        </p:txBody>
      </p:sp>
      <p:sp>
        <p:nvSpPr>
          <p:cNvPr id="4" name="Metin Yer Tutucusu 3"/>
          <p:cNvSpPr>
            <a:spLocks noGrp="1"/>
          </p:cNvSpPr>
          <p:nvPr>
            <p:ph type="body" sz="half" idx="2"/>
          </p:nvPr>
        </p:nvSpPr>
        <p:spPr>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lvl="0" fontAlgn="base">
              <a:lnSpc>
                <a:spcPct val="100000"/>
              </a:lnSpc>
              <a:spcBef>
                <a:spcPct val="0"/>
              </a:spcBef>
              <a:spcAft>
                <a:spcPct val="0"/>
              </a:spcAft>
            </a:pPr>
            <a:endParaRPr lang="tr-TR" sz="1800" b="1" dirty="0" smtClean="0">
              <a:ea typeface="Verdana" pitchFamily="34" charset="0"/>
            </a:endParaRPr>
          </a:p>
          <a:p>
            <a:pPr lvl="0" fontAlgn="base">
              <a:lnSpc>
                <a:spcPct val="100000"/>
              </a:lnSpc>
              <a:spcBef>
                <a:spcPct val="0"/>
              </a:spcBef>
              <a:spcAft>
                <a:spcPct val="0"/>
              </a:spcAft>
            </a:pPr>
            <a:r>
              <a:rPr lang="tr-TR" sz="1800" b="1" dirty="0" err="1" smtClean="0">
                <a:ea typeface="Verdana" pitchFamily="34" charset="0"/>
              </a:rPr>
              <a:t>S</a:t>
            </a:r>
            <a:r>
              <a:rPr lang="tr-TR" sz="1800" b="1" dirty="0" err="1" smtClean="0">
                <a:ea typeface="Verdana" pitchFamily="34" charset="0"/>
              </a:rPr>
              <a:t>entia</a:t>
            </a:r>
            <a:r>
              <a:rPr lang="tr-TR" sz="1800" b="1" dirty="0" smtClean="0">
                <a:ea typeface="Verdana" pitchFamily="34" charset="0"/>
              </a:rPr>
              <a:t> </a:t>
            </a:r>
            <a:r>
              <a:rPr lang="tr-TR" sz="1800" b="1" dirty="0" err="1" smtClean="0">
                <a:ea typeface="Verdana" pitchFamily="34" charset="0"/>
              </a:rPr>
              <a:t>tm</a:t>
            </a:r>
            <a:r>
              <a:rPr lang="tr-TR" sz="1800" b="1" dirty="0" smtClean="0">
                <a:ea typeface="Verdana" pitchFamily="34" charset="0"/>
              </a:rPr>
              <a:t>, fermantasyon sonrası kırmızı ve beyaz şarabın testi için</a:t>
            </a:r>
          </a:p>
          <a:p>
            <a:pPr lvl="0" fontAlgn="base">
              <a:lnSpc>
                <a:spcPct val="100000"/>
              </a:lnSpc>
              <a:spcBef>
                <a:spcPct val="0"/>
              </a:spcBef>
              <a:spcAft>
                <a:spcPct val="0"/>
              </a:spcAft>
            </a:pPr>
            <a:r>
              <a:rPr lang="tr-TR" sz="1800" b="1" dirty="0" smtClean="0">
                <a:ea typeface="Verdana" pitchFamily="34" charset="0"/>
              </a:rPr>
              <a:t>tasarlanmıştır. </a:t>
            </a:r>
          </a:p>
          <a:p>
            <a:pPr lvl="0" fontAlgn="base">
              <a:lnSpc>
                <a:spcPct val="100000"/>
              </a:lnSpc>
              <a:spcBef>
                <a:spcPct val="0"/>
              </a:spcBef>
              <a:spcAft>
                <a:spcPct val="0"/>
              </a:spcAft>
            </a:pPr>
            <a:endParaRPr lang="tr-TR" sz="1800" b="1" dirty="0" smtClean="0">
              <a:ea typeface="Verdana" pitchFamily="34" charset="0"/>
            </a:endParaRPr>
          </a:p>
          <a:p>
            <a:pPr lvl="0" fontAlgn="base">
              <a:lnSpc>
                <a:spcPct val="100000"/>
              </a:lnSpc>
              <a:spcBef>
                <a:spcPct val="0"/>
              </a:spcBef>
              <a:spcAft>
                <a:spcPct val="0"/>
              </a:spcAft>
            </a:pPr>
            <a:r>
              <a:rPr lang="tr-TR" sz="1800" b="1" dirty="0">
                <a:ea typeface="Verdana" pitchFamily="34" charset="0"/>
              </a:rPr>
              <a:t>B</a:t>
            </a:r>
            <a:r>
              <a:rPr lang="tr-TR" sz="1800" b="1" dirty="0" smtClean="0">
                <a:ea typeface="Verdana" pitchFamily="34" charset="0"/>
              </a:rPr>
              <a:t>aşka bir sıvıyı test etmek istiyorsanız, </a:t>
            </a:r>
            <a:r>
              <a:rPr lang="tr-TR" sz="1800" b="1" dirty="0" err="1" smtClean="0">
                <a:ea typeface="Verdana" pitchFamily="34" charset="0"/>
              </a:rPr>
              <a:t>sentia</a:t>
            </a:r>
            <a:r>
              <a:rPr lang="tr-TR" sz="1800" b="1" dirty="0" smtClean="0">
                <a:ea typeface="Verdana" pitchFamily="34" charset="0"/>
              </a:rPr>
              <a:t> </a:t>
            </a:r>
            <a:r>
              <a:rPr lang="tr-TR" sz="1800" b="1" dirty="0" err="1" smtClean="0">
                <a:ea typeface="Verdana" pitchFamily="34" charset="0"/>
              </a:rPr>
              <a:t>tm'dan</a:t>
            </a:r>
            <a:r>
              <a:rPr lang="tr-TR" sz="1800" b="1" dirty="0" smtClean="0">
                <a:ea typeface="Verdana" pitchFamily="34" charset="0"/>
              </a:rPr>
              <a:t> aldığınız</a:t>
            </a:r>
          </a:p>
          <a:p>
            <a:pPr lvl="0" fontAlgn="base">
              <a:lnSpc>
                <a:spcPct val="100000"/>
              </a:lnSpc>
              <a:spcBef>
                <a:spcPct val="0"/>
              </a:spcBef>
              <a:spcAft>
                <a:spcPct val="0"/>
              </a:spcAft>
            </a:pPr>
            <a:r>
              <a:rPr lang="tr-TR" sz="1800" b="1" dirty="0" smtClean="0">
                <a:ea typeface="Verdana" pitchFamily="34" charset="0"/>
              </a:rPr>
              <a:t>sonuçları başka bir bağımsız yöntemle çapraz kontrol etmenizi öneririz.</a:t>
            </a:r>
          </a:p>
          <a:p>
            <a:pPr lvl="0" algn="ctr" fontAlgn="base">
              <a:lnSpc>
                <a:spcPct val="100000"/>
              </a:lnSpc>
              <a:spcBef>
                <a:spcPct val="0"/>
              </a:spcBef>
              <a:spcAft>
                <a:spcPct val="0"/>
              </a:spcAft>
            </a:pPr>
            <a:endParaRPr lang="tr-TR" sz="1400" b="1" dirty="0" smtClean="0">
              <a:solidFill>
                <a:srgbClr val="002060"/>
              </a:solidFill>
              <a:latin typeface="Verdana" pitchFamily="34" charset="0"/>
              <a:ea typeface="Verdana" pitchFamily="34" charset="0"/>
            </a:endParaRPr>
          </a:p>
          <a:p>
            <a:endParaRPr lang="tr-TR" dirty="0"/>
          </a:p>
        </p:txBody>
      </p:sp>
      <p:pic>
        <p:nvPicPr>
          <p:cNvPr id="9" name="Resim Yer Tutucusu 8"/>
          <p:cNvPicPr>
            <a:picLocks noGrp="1" noChangeAspect="1"/>
          </p:cNvPicPr>
          <p:nvPr>
            <p:ph type="pic" idx="1"/>
          </p:nvPr>
        </p:nvPicPr>
        <p:blipFill>
          <a:blip r:embed="rId2">
            <a:extLst>
              <a:ext uri="{28A0092B-C50C-407E-A947-70E740481C1C}">
                <a14:useLocalDpi xmlns:a14="http://schemas.microsoft.com/office/drawing/2010/main" val="0"/>
              </a:ext>
            </a:extLst>
          </a:blip>
          <a:srcRect l="8148" r="8148"/>
          <a:stretch>
            <a:fillRect/>
          </a:stretch>
        </p:blipFill>
        <p:spPr/>
      </p:pic>
    </p:spTree>
    <p:extLst>
      <p:ext uri="{BB962C8B-B14F-4D97-AF65-F5344CB8AC3E}">
        <p14:creationId xmlns:p14="http://schemas.microsoft.com/office/powerpoint/2010/main" val="2575323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987424"/>
            <a:ext cx="3932237" cy="1069975"/>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pPr fontAlgn="base">
              <a:spcAft>
                <a:spcPct val="0"/>
              </a:spcAft>
            </a:pPr>
            <a:r>
              <a:rPr lang="tr-TR" sz="2000" b="1" dirty="0" err="1">
                <a:latin typeface="+mn-lt"/>
                <a:ea typeface="Verdana" pitchFamily="34" charset="0"/>
              </a:rPr>
              <a:t>S</a:t>
            </a:r>
            <a:r>
              <a:rPr lang="tr-TR" sz="2000" b="1" dirty="0" err="1" smtClean="0">
                <a:latin typeface="+mn-lt"/>
                <a:ea typeface="Verdana" pitchFamily="34" charset="0"/>
              </a:rPr>
              <a:t>entia’yı</a:t>
            </a:r>
            <a:r>
              <a:rPr lang="tr-TR" sz="2000" b="1" dirty="0" smtClean="0">
                <a:latin typeface="+mn-lt"/>
                <a:ea typeface="Verdana" pitchFamily="34" charset="0"/>
              </a:rPr>
              <a:t> nereden satın alabilirim?</a:t>
            </a:r>
            <a:br>
              <a:rPr lang="tr-TR" sz="2000" b="1" dirty="0" smtClean="0">
                <a:latin typeface="+mn-lt"/>
                <a:ea typeface="Verdana" pitchFamily="34" charset="0"/>
              </a:rPr>
            </a:br>
            <a:r>
              <a:rPr lang="tr-TR" sz="2000" b="1" dirty="0" smtClean="0">
                <a:latin typeface="+mn-lt"/>
                <a:ea typeface="Verdana" pitchFamily="34" charset="0"/>
              </a:rPr>
              <a:t>cihazın garantisi var mı?</a:t>
            </a:r>
            <a:r>
              <a:rPr lang="tr-TR" sz="2000" b="1" dirty="0" smtClean="0">
                <a:solidFill>
                  <a:srgbClr val="002060"/>
                </a:solidFill>
                <a:latin typeface="+mn-lt"/>
                <a:ea typeface="Verdana" pitchFamily="34" charset="0"/>
              </a:rPr>
              <a:t/>
            </a:r>
            <a:br>
              <a:rPr lang="tr-TR" sz="2000" b="1" dirty="0" smtClean="0">
                <a:solidFill>
                  <a:srgbClr val="002060"/>
                </a:solidFill>
                <a:latin typeface="+mn-lt"/>
                <a:ea typeface="Verdana" pitchFamily="34" charset="0"/>
              </a:rPr>
            </a:br>
            <a:endParaRPr lang="tr-TR" sz="2000" dirty="0">
              <a:latin typeface="+mn-lt"/>
            </a:endParaRPr>
          </a:p>
        </p:txBody>
      </p:sp>
      <p:sp>
        <p:nvSpPr>
          <p:cNvPr id="4" name="Metin Yer Tutucusu 3"/>
          <p:cNvSpPr>
            <a:spLocks noGrp="1"/>
          </p:cNvSpPr>
          <p:nvPr>
            <p:ph type="body" sz="half" idx="2"/>
          </p:nvPr>
        </p:nvSpPr>
        <p:spPr>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ormAutofit/>
          </a:bodyPr>
          <a:lstStyle/>
          <a:p>
            <a:pPr fontAlgn="base">
              <a:lnSpc>
                <a:spcPct val="100000"/>
              </a:lnSpc>
              <a:spcBef>
                <a:spcPct val="0"/>
              </a:spcBef>
              <a:spcAft>
                <a:spcPct val="0"/>
              </a:spcAft>
            </a:pPr>
            <a:endParaRPr lang="tr-TR" sz="1800" b="1" dirty="0" smtClean="0">
              <a:ea typeface="Verdana" pitchFamily="34" charset="0"/>
            </a:endParaRPr>
          </a:p>
          <a:p>
            <a:pPr fontAlgn="base">
              <a:lnSpc>
                <a:spcPct val="100000"/>
              </a:lnSpc>
              <a:spcBef>
                <a:spcPct val="0"/>
              </a:spcBef>
              <a:spcAft>
                <a:spcPct val="0"/>
              </a:spcAft>
            </a:pPr>
            <a:r>
              <a:rPr lang="tr-TR" sz="1800" b="1" dirty="0" smtClean="0">
                <a:ea typeface="Verdana" pitchFamily="34" charset="0"/>
              </a:rPr>
              <a:t>T</a:t>
            </a:r>
            <a:r>
              <a:rPr lang="tr-TR" sz="1800" b="1" dirty="0" smtClean="0">
                <a:ea typeface="Verdana" pitchFamily="34" charset="0"/>
              </a:rPr>
              <a:t>ürkiye için Sinerji </a:t>
            </a:r>
            <a:r>
              <a:rPr lang="tr-TR" sz="1800" b="1" dirty="0">
                <a:ea typeface="Verdana" pitchFamily="34" charset="0"/>
              </a:rPr>
              <a:t>L</a:t>
            </a:r>
            <a:r>
              <a:rPr lang="tr-TR" sz="1800" b="1" dirty="0" smtClean="0">
                <a:ea typeface="Verdana" pitchFamily="34" charset="0"/>
              </a:rPr>
              <a:t>aboratuvar ve Ürünleri Tic. ve San. </a:t>
            </a:r>
            <a:r>
              <a:rPr lang="tr-TR" sz="1800" b="1" dirty="0">
                <a:ea typeface="Verdana" pitchFamily="34" charset="0"/>
              </a:rPr>
              <a:t>L</a:t>
            </a:r>
            <a:r>
              <a:rPr lang="tr-TR" sz="1800" b="1" dirty="0" smtClean="0">
                <a:ea typeface="Verdana" pitchFamily="34" charset="0"/>
              </a:rPr>
              <a:t>td. </a:t>
            </a:r>
            <a:r>
              <a:rPr lang="tr-TR" sz="1800" b="1" dirty="0" err="1" smtClean="0">
                <a:ea typeface="Verdana" pitchFamily="34" charset="0"/>
              </a:rPr>
              <a:t>Ş</a:t>
            </a:r>
            <a:r>
              <a:rPr lang="tr-TR" sz="1800" b="1" dirty="0" err="1" smtClean="0">
                <a:ea typeface="Verdana" pitchFamily="34" charset="0"/>
              </a:rPr>
              <a:t>ti.</a:t>
            </a:r>
            <a:r>
              <a:rPr lang="tr-TR" sz="1800" b="1" dirty="0" err="1" smtClean="0">
                <a:ea typeface="Verdana" pitchFamily="34" charset="0"/>
              </a:rPr>
              <a:t>’</a:t>
            </a:r>
            <a:r>
              <a:rPr lang="tr-TR" sz="1800" b="1" dirty="0" err="1" smtClean="0">
                <a:ea typeface="Verdana" pitchFamily="34" charset="0"/>
              </a:rPr>
              <a:t>den</a:t>
            </a:r>
            <a:r>
              <a:rPr lang="tr-TR" sz="1800" b="1" dirty="0" smtClean="0">
                <a:ea typeface="Verdana" pitchFamily="34" charset="0"/>
              </a:rPr>
              <a:t> aşağıdaki iletişim bilgilerinden temasa geçerek satın alabilirsiniz.</a:t>
            </a:r>
          </a:p>
          <a:p>
            <a:pPr lvl="0" fontAlgn="base">
              <a:lnSpc>
                <a:spcPct val="100000"/>
              </a:lnSpc>
              <a:spcBef>
                <a:spcPct val="0"/>
              </a:spcBef>
              <a:spcAft>
                <a:spcPct val="0"/>
              </a:spcAft>
            </a:pPr>
            <a:endParaRPr lang="tr-TR" sz="1800" b="1" dirty="0" smtClean="0">
              <a:ea typeface="Verdana" pitchFamily="34" charset="0"/>
            </a:endParaRPr>
          </a:p>
          <a:p>
            <a:pPr lvl="0" fontAlgn="base">
              <a:lnSpc>
                <a:spcPct val="100000"/>
              </a:lnSpc>
              <a:spcBef>
                <a:spcPct val="0"/>
              </a:spcBef>
              <a:spcAft>
                <a:spcPct val="0"/>
              </a:spcAft>
            </a:pPr>
            <a:endParaRPr lang="tr-TR" sz="1800" b="1" dirty="0" smtClean="0">
              <a:ea typeface="Verdana" pitchFamily="34" charset="0"/>
            </a:endParaRPr>
          </a:p>
          <a:p>
            <a:pPr fontAlgn="base">
              <a:lnSpc>
                <a:spcPct val="100000"/>
              </a:lnSpc>
              <a:spcBef>
                <a:spcPct val="0"/>
              </a:spcBef>
              <a:spcAft>
                <a:spcPct val="0"/>
              </a:spcAft>
            </a:pPr>
            <a:r>
              <a:rPr lang="tr-TR" sz="1800" b="1" dirty="0">
                <a:ea typeface="Verdana" pitchFamily="34" charset="0"/>
              </a:rPr>
              <a:t>G</a:t>
            </a:r>
            <a:r>
              <a:rPr lang="tr-TR" sz="1800" b="1" dirty="0" smtClean="0">
                <a:ea typeface="Verdana" pitchFamily="34" charset="0"/>
              </a:rPr>
              <a:t>aranti ve teknik destek için Sinerji </a:t>
            </a:r>
            <a:r>
              <a:rPr lang="tr-TR" sz="1800" b="1" dirty="0">
                <a:ea typeface="Verdana" pitchFamily="34" charset="0"/>
              </a:rPr>
              <a:t>L</a:t>
            </a:r>
            <a:r>
              <a:rPr lang="tr-TR" sz="1800" b="1" dirty="0" smtClean="0">
                <a:ea typeface="Verdana" pitchFamily="34" charset="0"/>
              </a:rPr>
              <a:t>aboratuvar ve Ürünleri </a:t>
            </a:r>
            <a:r>
              <a:rPr lang="tr-TR" sz="1800" b="1" dirty="0">
                <a:ea typeface="Verdana" pitchFamily="34" charset="0"/>
              </a:rPr>
              <a:t>T</a:t>
            </a:r>
            <a:r>
              <a:rPr lang="tr-TR" sz="1800" b="1" dirty="0" smtClean="0">
                <a:ea typeface="Verdana" pitchFamily="34" charset="0"/>
              </a:rPr>
              <a:t>ic. ve San. </a:t>
            </a:r>
            <a:r>
              <a:rPr lang="tr-TR" sz="1800" b="1" dirty="0">
                <a:ea typeface="Verdana" pitchFamily="34" charset="0"/>
              </a:rPr>
              <a:t>L</a:t>
            </a:r>
            <a:r>
              <a:rPr lang="tr-TR" sz="1800" b="1" dirty="0" smtClean="0">
                <a:ea typeface="Verdana" pitchFamily="34" charset="0"/>
              </a:rPr>
              <a:t>td. </a:t>
            </a:r>
            <a:r>
              <a:rPr lang="tr-TR" sz="1800" b="1" dirty="0">
                <a:ea typeface="Verdana" pitchFamily="34" charset="0"/>
              </a:rPr>
              <a:t>Ş</a:t>
            </a:r>
            <a:r>
              <a:rPr lang="tr-TR" sz="1800" b="1" dirty="0" smtClean="0">
                <a:ea typeface="Verdana" pitchFamily="34" charset="0"/>
              </a:rPr>
              <a:t>ti.’ den aşağıdaki iletişim bilgilerinden temasa geçebilirsiniz</a:t>
            </a:r>
            <a:endParaRPr lang="tr-TR" sz="1800" dirty="0" smtClean="0"/>
          </a:p>
          <a:p>
            <a:pPr lvl="0" fontAlgn="base">
              <a:lnSpc>
                <a:spcPct val="100000"/>
              </a:lnSpc>
              <a:spcBef>
                <a:spcPct val="0"/>
              </a:spcBef>
              <a:spcAft>
                <a:spcPct val="0"/>
              </a:spcAft>
            </a:pPr>
            <a:endParaRPr lang="tr-TR" sz="1800" b="1" dirty="0" smtClean="0">
              <a:ea typeface="Verdana" pitchFamily="34" charset="0"/>
            </a:endParaRPr>
          </a:p>
        </p:txBody>
      </p:sp>
      <p:pic>
        <p:nvPicPr>
          <p:cNvPr id="5" name="Picture 2"/>
          <p:cNvPicPr>
            <a:picLocks noChangeAspect="1" noChangeArrowheads="1"/>
          </p:cNvPicPr>
          <p:nvPr/>
        </p:nvPicPr>
        <p:blipFill>
          <a:blip r:embed="rId2"/>
          <a:srcRect/>
          <a:stretch>
            <a:fillRect/>
          </a:stretch>
        </p:blipFill>
        <p:spPr bwMode="auto">
          <a:xfrm>
            <a:off x="5622032" y="807119"/>
            <a:ext cx="5003040" cy="5224021"/>
          </a:xfrm>
          <a:prstGeom prst="rect">
            <a:avLst/>
          </a:prstGeom>
          <a:noFill/>
          <a:ln w="9525">
            <a:noFill/>
            <a:miter lim="800000"/>
            <a:headEnd/>
            <a:tailEnd/>
          </a:ln>
          <a:effectLst>
            <a:innerShdw blurRad="63500" dist="50800" dir="8100000">
              <a:prstClr val="black">
                <a:alpha val="50000"/>
              </a:prstClr>
            </a:innerShdw>
          </a:effectLst>
        </p:spPr>
      </p:pic>
    </p:spTree>
    <p:extLst>
      <p:ext uri="{BB962C8B-B14F-4D97-AF65-F5344CB8AC3E}">
        <p14:creationId xmlns:p14="http://schemas.microsoft.com/office/powerpoint/2010/main" val="529736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048000" y="1213009"/>
            <a:ext cx="6096000" cy="4431983"/>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r>
              <a:rPr lang="tr-TR" sz="2400" b="1" dirty="0" smtClean="0">
                <a:solidFill>
                  <a:schemeClr val="accent1">
                    <a:lumMod val="50000"/>
                  </a:schemeClr>
                </a:solidFill>
                <a:latin typeface="Arial" pitchFamily="34" charset="0"/>
                <a:cs typeface="Arial" pitchFamily="34" charset="0"/>
              </a:rPr>
              <a:t>SİNERJİ LABORATUVAR VE ÜRÜNLERİ TİC. VE SAN. LTD. ŞTİ.</a:t>
            </a:r>
          </a:p>
          <a:p>
            <a:pPr algn="ctr"/>
            <a:endParaRPr lang="tr-TR" b="1" dirty="0" smtClean="0">
              <a:solidFill>
                <a:schemeClr val="accent1">
                  <a:lumMod val="50000"/>
                </a:schemeClr>
              </a:solidFill>
              <a:latin typeface="Arial" pitchFamily="34" charset="0"/>
              <a:cs typeface="Arial" pitchFamily="34" charset="0"/>
            </a:endParaRPr>
          </a:p>
          <a:p>
            <a:pPr algn="ctr"/>
            <a:r>
              <a:rPr lang="tr-TR" b="1" dirty="0" smtClean="0">
                <a:solidFill>
                  <a:schemeClr val="accent1">
                    <a:lumMod val="50000"/>
                  </a:schemeClr>
                </a:solidFill>
                <a:latin typeface="Arial" pitchFamily="34" charset="0"/>
                <a:cs typeface="Arial" pitchFamily="34" charset="0"/>
              </a:rPr>
              <a:t>ADRES : tersane mahallesi 1660 sokak no:5 daire:1 </a:t>
            </a:r>
            <a:r>
              <a:rPr lang="tr-TR" b="1" dirty="0" err="1" smtClean="0">
                <a:solidFill>
                  <a:schemeClr val="accent1">
                    <a:lumMod val="50000"/>
                  </a:schemeClr>
                </a:solidFill>
                <a:latin typeface="Arial" pitchFamily="34" charset="0"/>
                <a:cs typeface="Arial" pitchFamily="34" charset="0"/>
              </a:rPr>
              <a:t>karşıyaka</a:t>
            </a:r>
            <a:r>
              <a:rPr lang="tr-TR" b="1" dirty="0" smtClean="0">
                <a:solidFill>
                  <a:schemeClr val="accent1">
                    <a:lumMod val="50000"/>
                  </a:schemeClr>
                </a:solidFill>
                <a:latin typeface="Arial" pitchFamily="34" charset="0"/>
                <a:cs typeface="Arial" pitchFamily="34" charset="0"/>
              </a:rPr>
              <a:t> - </a:t>
            </a:r>
            <a:r>
              <a:rPr lang="tr-TR" b="1" dirty="0" err="1" smtClean="0">
                <a:solidFill>
                  <a:schemeClr val="accent1">
                    <a:lumMod val="50000"/>
                  </a:schemeClr>
                </a:solidFill>
                <a:latin typeface="Arial" pitchFamily="34" charset="0"/>
                <a:cs typeface="Arial" pitchFamily="34" charset="0"/>
              </a:rPr>
              <a:t>izmir</a:t>
            </a:r>
            <a:r>
              <a:rPr lang="tr-TR" b="1" dirty="0" smtClean="0">
                <a:solidFill>
                  <a:schemeClr val="accent1">
                    <a:lumMod val="50000"/>
                  </a:schemeClr>
                </a:solidFill>
                <a:latin typeface="Arial" pitchFamily="34" charset="0"/>
                <a:cs typeface="Arial" pitchFamily="34" charset="0"/>
              </a:rPr>
              <a:t> </a:t>
            </a:r>
          </a:p>
          <a:p>
            <a:pPr algn="ctr"/>
            <a:endParaRPr lang="tr-TR" b="1" dirty="0" smtClean="0">
              <a:solidFill>
                <a:schemeClr val="accent1">
                  <a:lumMod val="50000"/>
                </a:schemeClr>
              </a:solidFill>
              <a:latin typeface="Arial" pitchFamily="34" charset="0"/>
              <a:cs typeface="Arial" pitchFamily="34" charset="0"/>
            </a:endParaRPr>
          </a:p>
          <a:p>
            <a:pPr algn="ctr"/>
            <a:r>
              <a:rPr lang="tr-TR" b="1" dirty="0" smtClean="0">
                <a:solidFill>
                  <a:schemeClr val="accent1">
                    <a:lumMod val="50000"/>
                  </a:schemeClr>
                </a:solidFill>
                <a:latin typeface="Arial" pitchFamily="34" charset="0"/>
                <a:cs typeface="Arial" pitchFamily="34" charset="0"/>
              </a:rPr>
              <a:t>TEL :2323672662-3830108</a:t>
            </a:r>
          </a:p>
          <a:p>
            <a:pPr algn="ctr"/>
            <a:endParaRPr lang="tr-TR" b="1" dirty="0" smtClean="0">
              <a:solidFill>
                <a:schemeClr val="accent1">
                  <a:lumMod val="50000"/>
                </a:schemeClr>
              </a:solidFill>
              <a:latin typeface="Arial" pitchFamily="34" charset="0"/>
              <a:cs typeface="Arial" pitchFamily="34" charset="0"/>
            </a:endParaRPr>
          </a:p>
          <a:p>
            <a:pPr algn="ctr"/>
            <a:r>
              <a:rPr lang="tr-TR" b="1" dirty="0" smtClean="0">
                <a:solidFill>
                  <a:schemeClr val="accent1">
                    <a:lumMod val="50000"/>
                  </a:schemeClr>
                </a:solidFill>
                <a:latin typeface="Arial" pitchFamily="34" charset="0"/>
                <a:cs typeface="Arial" pitchFamily="34" charset="0"/>
              </a:rPr>
              <a:t>FAX : 232 367 79 22</a:t>
            </a:r>
          </a:p>
          <a:p>
            <a:pPr algn="ctr"/>
            <a:endParaRPr lang="tr-TR" b="1" dirty="0" smtClean="0">
              <a:solidFill>
                <a:schemeClr val="accent1">
                  <a:lumMod val="50000"/>
                </a:schemeClr>
              </a:solidFill>
              <a:latin typeface="Arial" pitchFamily="34" charset="0"/>
              <a:cs typeface="Arial" pitchFamily="34" charset="0"/>
            </a:endParaRPr>
          </a:p>
          <a:p>
            <a:pPr algn="ctr"/>
            <a:r>
              <a:rPr lang="tr-TR" b="1" dirty="0" smtClean="0">
                <a:solidFill>
                  <a:schemeClr val="accent1">
                    <a:lumMod val="50000"/>
                  </a:schemeClr>
                </a:solidFill>
                <a:latin typeface="Arial" pitchFamily="34" charset="0"/>
                <a:cs typeface="Arial" pitchFamily="34" charset="0"/>
              </a:rPr>
              <a:t>e-mail : sinerjilab@sinerjilab.com</a:t>
            </a:r>
          </a:p>
          <a:p>
            <a:pPr algn="ctr"/>
            <a:endParaRPr lang="tr-TR" b="1" dirty="0" smtClean="0">
              <a:solidFill>
                <a:schemeClr val="accent1">
                  <a:lumMod val="50000"/>
                </a:schemeClr>
              </a:solidFill>
              <a:latin typeface="Arial" pitchFamily="34" charset="0"/>
              <a:cs typeface="Arial" pitchFamily="34" charset="0"/>
            </a:endParaRPr>
          </a:p>
          <a:p>
            <a:pPr algn="ctr"/>
            <a:r>
              <a:rPr lang="tr-TR" b="1" dirty="0" smtClean="0">
                <a:solidFill>
                  <a:schemeClr val="accent1">
                    <a:lumMod val="50000"/>
                  </a:schemeClr>
                </a:solidFill>
                <a:latin typeface="Arial" pitchFamily="34" charset="0"/>
                <a:cs typeface="Arial" pitchFamily="34" charset="0"/>
              </a:rPr>
              <a:t>web : www.sinerjilab.com</a:t>
            </a:r>
          </a:p>
          <a:p>
            <a:pPr algn="ctr"/>
            <a:endParaRPr lang="tr-TR" b="1" dirty="0" smtClean="0">
              <a:solidFill>
                <a:schemeClr val="accent1">
                  <a:lumMod val="50000"/>
                </a:schemeClr>
              </a:solidFill>
              <a:latin typeface="Arial" pitchFamily="34" charset="0"/>
              <a:cs typeface="Arial" pitchFamily="34" charset="0"/>
            </a:endParaRPr>
          </a:p>
          <a:p>
            <a:pPr algn="ctr"/>
            <a:r>
              <a:rPr lang="tr-TR" b="1" dirty="0" smtClean="0">
                <a:solidFill>
                  <a:schemeClr val="accent1">
                    <a:lumMod val="50000"/>
                  </a:schemeClr>
                </a:solidFill>
                <a:latin typeface="Arial" pitchFamily="34" charset="0"/>
                <a:cs typeface="Arial" pitchFamily="34" charset="0"/>
              </a:rPr>
              <a:t>web : www.labstok.com</a:t>
            </a:r>
            <a:endParaRPr lang="tr-TR" b="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56819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r>
              <a:rPr lang="tr-TR" sz="1800" b="1" dirty="0"/>
              <a:t>Şarap üretim süreci keyifli, uzun ve zorlu bir süreç olabilir. Üretim aşamasında yapılması gereken serbest kükürt dioksit ve malik asit analizleri için yeni nesil </a:t>
            </a:r>
            <a:r>
              <a:rPr lang="tr-TR" sz="1800" b="1" dirty="0" err="1"/>
              <a:t>biyosensör</a:t>
            </a:r>
            <a:r>
              <a:rPr lang="tr-TR" sz="1800" b="1" dirty="0"/>
              <a:t> teknolojisinin kullanıldığı pratik ve hızlı çözüm sunan </a:t>
            </a:r>
            <a:r>
              <a:rPr lang="tr-TR" sz="1800" b="1" dirty="0" err="1" smtClean="0"/>
              <a:t>Sentia</a:t>
            </a:r>
            <a:r>
              <a:rPr lang="tr-TR" sz="1800" b="1" dirty="0" smtClean="0"/>
              <a:t> ürünleri ile yeni bir dönem başlıyor…</a:t>
            </a:r>
            <a:endParaRPr lang="tr-TR" sz="1800" dirty="0"/>
          </a:p>
        </p:txBody>
      </p:sp>
      <p:pic>
        <p:nvPicPr>
          <p:cNvPr id="4" name="Picture 2"/>
          <p:cNvPicPr>
            <a:picLocks noGrp="1" noChangeAspect="1" noChangeArrowheads="1"/>
          </p:cNvPicPr>
          <p:nvPr>
            <p:ph idx="1"/>
          </p:nvPr>
        </p:nvPicPr>
        <p:blipFill>
          <a:blip r:embed="rId2"/>
          <a:srcRect/>
          <a:stretch>
            <a:fillRect/>
          </a:stretch>
        </p:blipFill>
        <p:spPr bwMode="auto">
          <a:xfrm>
            <a:off x="3807078" y="1799868"/>
            <a:ext cx="4577844" cy="4780046"/>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37054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103807"/>
            <a:ext cx="6143223" cy="3754193"/>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Autofit/>
          </a:bodyPr>
          <a:lstStyle/>
          <a:p>
            <a:r>
              <a:rPr lang="tr-TR" sz="1800" b="1" dirty="0" smtClean="0">
                <a:solidFill>
                  <a:schemeClr val="tx1"/>
                </a:solidFill>
                <a:ea typeface="Verdana" pitchFamily="34" charset="0"/>
                <a:cs typeface="Arial" pitchFamily="34" charset="0"/>
              </a:rPr>
              <a:t>SENTİA TM ANALİZÖRÜ, </a:t>
            </a:r>
            <a:br>
              <a:rPr lang="tr-TR" sz="1800" b="1" dirty="0" smtClean="0">
                <a:solidFill>
                  <a:schemeClr val="tx1"/>
                </a:solidFill>
                <a:ea typeface="Verdana" pitchFamily="34" charset="0"/>
                <a:cs typeface="Arial" pitchFamily="34" charset="0"/>
              </a:rPr>
            </a:br>
            <a:r>
              <a:rPr lang="tr-TR" sz="1800" b="1" dirty="0">
                <a:solidFill>
                  <a:schemeClr val="tx1"/>
                </a:solidFill>
                <a:ea typeface="Verdana" pitchFamily="34" charset="0"/>
                <a:cs typeface="Arial" pitchFamily="34" charset="0"/>
              </a:rPr>
              <a:t/>
            </a:r>
            <a:br>
              <a:rPr lang="tr-TR" sz="1800" b="1" dirty="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Fermantasyon sonrası kırmızı veya beyaz şarapta Serbest SO2 konsantrasyonunu ölçmek için </a:t>
            </a:r>
            <a:r>
              <a:rPr lang="tr-TR" sz="1800" b="1" dirty="0" smtClean="0">
                <a:solidFill>
                  <a:schemeClr val="tx1"/>
                </a:solidFill>
                <a:ea typeface="Verdana" pitchFamily="34" charset="0"/>
                <a:cs typeface="Arial" pitchFamily="34" charset="0"/>
              </a:rPr>
              <a:t>SENTİA TM Serbest  SO2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test şeritleri ile birlikte çalışır</a:t>
            </a:r>
            <a:r>
              <a:rPr lang="tr-TR" sz="1800" b="1" dirty="0" smtClean="0">
                <a:solidFill>
                  <a:srgbClr val="002060"/>
                </a:solidFill>
                <a:ea typeface="Verdana" pitchFamily="34" charset="0"/>
                <a:cs typeface="Arial" pitchFamily="34" charset="0"/>
              </a:rPr>
              <a:t/>
            </a:r>
            <a:br>
              <a:rPr lang="tr-TR" sz="1800" b="1" dirty="0" smtClean="0">
                <a:solidFill>
                  <a:srgbClr val="002060"/>
                </a:solidFill>
                <a:ea typeface="Verdana" pitchFamily="34" charset="0"/>
                <a:cs typeface="Arial" pitchFamily="34" charset="0"/>
              </a:rPr>
            </a:br>
            <a:endParaRPr lang="tr-TR" sz="1800" b="1" dirty="0" smtClean="0">
              <a:solidFill>
                <a:srgbClr val="002060"/>
              </a:solidFill>
              <a:ea typeface="Verdana" pitchFamily="34" charset="0"/>
              <a:cs typeface="Arial" pitchFamily="34" charset="0"/>
            </a:endParaRPr>
          </a:p>
        </p:txBody>
      </p:sp>
      <p:pic>
        <p:nvPicPr>
          <p:cNvPr id="4" name="Picture 7" descr="D:\2022works\SARAP\UYG\untitled folder\untitled folder\sentia_03.png"/>
          <p:cNvPicPr>
            <a:picLocks noGrp="1" noChangeAspect="1" noChangeArrowheads="1"/>
          </p:cNvPicPr>
          <p:nvPr>
            <p:ph idx="1"/>
          </p:nvPr>
        </p:nvPicPr>
        <p:blipFill>
          <a:blip r:embed="rId2"/>
          <a:srcRect/>
          <a:stretch>
            <a:fillRect/>
          </a:stretch>
        </p:blipFill>
        <p:spPr bwMode="auto">
          <a:xfrm>
            <a:off x="8055180" y="423879"/>
            <a:ext cx="3023622" cy="3992888"/>
          </a:xfrm>
          <a:prstGeom prst="rect">
            <a:avLst/>
          </a:prstGeom>
          <a:noFill/>
        </p:spPr>
      </p:pic>
      <p:pic>
        <p:nvPicPr>
          <p:cNvPr id="6" name="Picture 2" descr="https://grapeworks.com.au/wp-content/uploads/2021/01/sentia.jpg"/>
          <p:cNvPicPr>
            <a:picLocks noChangeAspect="1" noChangeArrowheads="1"/>
          </p:cNvPicPr>
          <p:nvPr/>
        </p:nvPicPr>
        <p:blipFill>
          <a:blip r:embed="rId3" cstate="print"/>
          <a:srcRect/>
          <a:stretch>
            <a:fillRect/>
          </a:stretch>
        </p:blipFill>
        <p:spPr bwMode="auto">
          <a:xfrm>
            <a:off x="8638004" y="1487809"/>
            <a:ext cx="2440798" cy="2928958"/>
          </a:xfrm>
          <a:prstGeom prst="rect">
            <a:avLst/>
          </a:prstGeom>
          <a:noFill/>
        </p:spPr>
      </p:pic>
    </p:spTree>
    <p:extLst>
      <p:ext uri="{BB962C8B-B14F-4D97-AF65-F5344CB8AC3E}">
        <p14:creationId xmlns:p14="http://schemas.microsoft.com/office/powerpoint/2010/main" val="2979646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22016" y="2112136"/>
            <a:ext cx="5069983" cy="4745864"/>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Z</a:t>
            </a:r>
            <a:r>
              <a:rPr lang="tr-TR" sz="1800" b="1" dirty="0" smtClean="0">
                <a:solidFill>
                  <a:schemeClr val="tx1"/>
                </a:solidFill>
                <a:ea typeface="Verdana" pitchFamily="34" charset="0"/>
                <a:cs typeface="Arial" pitchFamily="34" charset="0"/>
              </a:rPr>
              <a:t>engin dokunmatik ekranı ve uzun pil ömrü ile SENTİA TM SİSTEMİ, ihtiyacınız olan her yerde ve her zaman, bir dakikadan kısa sürede test sonuçlarını almanızı sağlar.</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2400" b="1" dirty="0" smtClean="0">
                <a:solidFill>
                  <a:srgbClr val="002060"/>
                </a:solidFill>
                <a:latin typeface="Verdana" pitchFamily="34" charset="0"/>
                <a:ea typeface="Verdana" pitchFamily="34" charset="0"/>
                <a:cs typeface="Arial" pitchFamily="34" charset="0"/>
              </a:rPr>
              <a:t/>
            </a:r>
            <a:br>
              <a:rPr lang="tr-TR" sz="2400" b="1" dirty="0" smtClean="0">
                <a:solidFill>
                  <a:srgbClr val="002060"/>
                </a:solidFill>
                <a:latin typeface="Verdana" pitchFamily="34" charset="0"/>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r>
            <a:br>
              <a:rPr lang="tr-TR" sz="1800" b="1" dirty="0" smtClean="0">
                <a:solidFill>
                  <a:schemeClr val="tx1"/>
                </a:solidFill>
                <a:ea typeface="Verdana" pitchFamily="34" charset="0"/>
                <a:cs typeface="Arial" pitchFamily="34" charset="0"/>
              </a:rPr>
            </a:br>
            <a:r>
              <a:rPr lang="tr-TR" sz="1800" b="1" dirty="0" smtClean="0">
                <a:solidFill>
                  <a:schemeClr val="tx1"/>
                </a:solidFill>
                <a:ea typeface="Verdana" pitchFamily="34" charset="0"/>
                <a:cs typeface="Arial" pitchFamily="34" charset="0"/>
              </a:rPr>
              <a:t> </a:t>
            </a:r>
            <a:r>
              <a:rPr lang="tr-TR" sz="1000" dirty="0" smtClean="0">
                <a:latin typeface="Arial" pitchFamily="34" charset="0"/>
                <a:cs typeface="Arial" pitchFamily="34" charset="0"/>
              </a:rPr>
              <a:t/>
            </a:r>
            <a:br>
              <a:rPr lang="tr-TR" sz="1000" dirty="0" smtClean="0">
                <a:latin typeface="Arial" pitchFamily="34" charset="0"/>
                <a:cs typeface="Arial" pitchFamily="34" charset="0"/>
              </a:rPr>
            </a:br>
            <a:endParaRPr lang="tr-TR" sz="1000" dirty="0"/>
          </a:p>
        </p:txBody>
      </p:sp>
      <p:pic>
        <p:nvPicPr>
          <p:cNvPr id="4" name="Picture 6" descr="Sentia Device"/>
          <p:cNvPicPr>
            <a:picLocks noGrp="1" noChangeAspect="1" noChangeArrowheads="1"/>
          </p:cNvPicPr>
          <p:nvPr>
            <p:ph idx="1"/>
          </p:nvPr>
        </p:nvPicPr>
        <p:blipFill>
          <a:blip r:embed="rId2"/>
          <a:srcRect/>
          <a:stretch>
            <a:fillRect/>
          </a:stretch>
        </p:blipFill>
        <p:spPr bwMode="auto">
          <a:xfrm>
            <a:off x="4223698" y="3509976"/>
            <a:ext cx="1108463" cy="1950184"/>
          </a:xfrm>
          <a:prstGeom prst="rect">
            <a:avLst/>
          </a:prstGeom>
          <a:noFill/>
        </p:spPr>
      </p:pic>
      <p:pic>
        <p:nvPicPr>
          <p:cNvPr id="5" name="Picture 7" descr="D:\2022works\SARAP\UYG\untitled folder\untitled folder\sentia_03.png"/>
          <p:cNvPicPr>
            <a:picLocks noChangeAspect="1" noChangeArrowheads="1"/>
          </p:cNvPicPr>
          <p:nvPr/>
        </p:nvPicPr>
        <p:blipFill>
          <a:blip r:embed="rId3"/>
          <a:srcRect/>
          <a:stretch>
            <a:fillRect/>
          </a:stretch>
        </p:blipFill>
        <p:spPr bwMode="auto">
          <a:xfrm>
            <a:off x="3450641" y="3353399"/>
            <a:ext cx="2654579" cy="3504601"/>
          </a:xfrm>
          <a:prstGeom prst="rect">
            <a:avLst/>
          </a:prstGeom>
          <a:noFill/>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97" y="501845"/>
            <a:ext cx="4041017" cy="2689802"/>
          </a:xfrm>
          <a:prstGeom prst="rect">
            <a:avLst/>
          </a:prstGeom>
          <a:effectLst>
            <a:innerShdw blurRad="63500" dist="50800" dir="10800000">
              <a:prstClr val="black">
                <a:alpha val="50000"/>
              </a:prstClr>
            </a:innerShdw>
          </a:effec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976332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endParaRPr lang="tr-TR" dirty="0"/>
          </a:p>
        </p:txBody>
      </p:sp>
      <p:sp>
        <p:nvSpPr>
          <p:cNvPr id="3" name="Metin Yer Tutucusu 2"/>
          <p:cNvSpPr>
            <a:spLocks noGrp="1"/>
          </p:cNvSpPr>
          <p:nvPr>
            <p:ph type="body" idx="1"/>
          </p:nvPr>
        </p:nvSpPr>
        <p:spPr>
          <a:xfrm>
            <a:off x="437882" y="876301"/>
            <a:ext cx="5151549" cy="814387"/>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1800" dirty="0">
                <a:ea typeface="Verdana" pitchFamily="34" charset="0"/>
              </a:rPr>
              <a:t>E</a:t>
            </a:r>
            <a:r>
              <a:rPr lang="tr-TR" sz="1800" dirty="0" smtClean="0">
                <a:ea typeface="Verdana" pitchFamily="34" charset="0"/>
              </a:rPr>
              <a:t>lde tutulan boyutu ile pratik, </a:t>
            </a:r>
          </a:p>
          <a:p>
            <a:pPr algn="ctr"/>
            <a:r>
              <a:rPr lang="tr-TR" sz="1800" dirty="0" smtClean="0">
                <a:ea typeface="Verdana" pitchFamily="34" charset="0"/>
              </a:rPr>
              <a:t>şaraphanede analiz yapmanızı sağlar</a:t>
            </a:r>
            <a:endParaRPr lang="tr-TR" sz="1800" dirty="0">
              <a:ea typeface="Verdana" pitchFamily="34" charset="0"/>
            </a:endParaRPr>
          </a:p>
        </p:txBody>
      </p:sp>
      <p:sp>
        <p:nvSpPr>
          <p:cNvPr id="5" name="Metin Yer Tutucusu 4"/>
          <p:cNvSpPr>
            <a:spLocks noGrp="1"/>
          </p:cNvSpPr>
          <p:nvPr>
            <p:ph type="body" sz="quarter" idx="3"/>
          </p:nvPr>
        </p:nvSpPr>
        <p:spPr>
          <a:xfrm>
            <a:off x="6207616" y="1690688"/>
            <a:ext cx="5147771" cy="814387"/>
          </a:xfrm>
        </p:spPr>
        <p:txBody>
          <a:bodyPr>
            <a:normAutofit/>
          </a:bodyPr>
          <a:lstStyle/>
          <a:p>
            <a:endParaRPr lang="tr-TR" sz="19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a:ea typeface="Verdana" pitchFamily="34" charset="0"/>
            </a:endParaRPr>
          </a:p>
          <a:p>
            <a:endParaRPr lang="tr-TR" sz="7200" dirty="0" smtClean="0">
              <a:ea typeface="Verdana" pitchFamily="34" charset="0"/>
            </a:endParaRPr>
          </a:p>
          <a:p>
            <a:endParaRPr lang="tr-TR" sz="7200" dirty="0" smtClean="0">
              <a:ea typeface="Verdana" pitchFamily="34" charset="0"/>
            </a:endParaRPr>
          </a:p>
          <a:p>
            <a:endParaRPr lang="tr-TR" dirty="0"/>
          </a:p>
        </p:txBody>
      </p:sp>
      <p:pic>
        <p:nvPicPr>
          <p:cNvPr id="7" name="Picture 9" descr="https://grapeworks.com.au/wp-content/uploads/2021/03/Sentia1-500x500.jpg"/>
          <p:cNvPicPr>
            <a:picLocks noGrp="1" noChangeAspect="1" noChangeArrowheads="1"/>
          </p:cNvPicPr>
          <p:nvPr>
            <p:ph sz="half" idx="2"/>
          </p:nvPr>
        </p:nvPicPr>
        <p:blipFill>
          <a:blip r:embed="rId2"/>
          <a:srcRect/>
          <a:stretch>
            <a:fillRect/>
          </a:stretch>
        </p:blipFill>
        <p:spPr bwMode="auto">
          <a:xfrm>
            <a:off x="1369762" y="2330651"/>
            <a:ext cx="3748175" cy="3748175"/>
          </a:xfrm>
          <a:prstGeom prst="rect">
            <a:avLst/>
          </a:prstGeom>
        </p:spPr>
        <p:style>
          <a:lnRef idx="2">
            <a:schemeClr val="accent2"/>
          </a:lnRef>
          <a:fillRef idx="1">
            <a:schemeClr val="lt1"/>
          </a:fillRef>
          <a:effectRef idx="0">
            <a:schemeClr val="accent2"/>
          </a:effectRef>
          <a:fontRef idx="minor">
            <a:schemeClr val="dk1"/>
          </a:fontRef>
        </p:style>
      </p:pic>
      <p:pic>
        <p:nvPicPr>
          <p:cNvPr id="10" name="Picture 6" descr="Sentia Device"/>
          <p:cNvPicPr>
            <a:picLocks noGrp="1" noChangeAspect="1" noChangeArrowheads="1"/>
          </p:cNvPicPr>
          <p:nvPr>
            <p:ph sz="quarter" idx="4"/>
          </p:nvPr>
        </p:nvPicPr>
        <p:blipFill>
          <a:blip r:embed="rId3" cstate="print"/>
          <a:srcRect/>
          <a:stretch>
            <a:fillRect/>
          </a:stretch>
        </p:blipFill>
        <p:spPr bwMode="auto">
          <a:xfrm>
            <a:off x="7448330" y="1905414"/>
            <a:ext cx="2604705" cy="4598648"/>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pic>
      <p:sp>
        <p:nvSpPr>
          <p:cNvPr id="11" name="Metin Yer Tutucusu 2"/>
          <p:cNvSpPr txBox="1">
            <a:spLocks/>
          </p:cNvSpPr>
          <p:nvPr/>
        </p:nvSpPr>
        <p:spPr>
          <a:xfrm>
            <a:off x="6207616" y="876301"/>
            <a:ext cx="5151549" cy="81438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9pPr>
          </a:lstStyle>
          <a:p>
            <a:pPr algn="ctr"/>
            <a:r>
              <a:rPr lang="tr-TR" sz="1800" dirty="0">
                <a:ea typeface="Verdana" pitchFamily="34" charset="0"/>
              </a:rPr>
              <a:t>S</a:t>
            </a:r>
            <a:r>
              <a:rPr lang="tr-TR" sz="1800" dirty="0" smtClean="0">
                <a:ea typeface="Verdana" pitchFamily="34" charset="0"/>
              </a:rPr>
              <a:t>onuçları </a:t>
            </a:r>
            <a:r>
              <a:rPr lang="tr-TR" sz="1800" dirty="0" err="1" smtClean="0">
                <a:ea typeface="Verdana" pitchFamily="34" charset="0"/>
              </a:rPr>
              <a:t>wi</a:t>
            </a:r>
            <a:r>
              <a:rPr lang="tr-TR" sz="1800" dirty="0" smtClean="0">
                <a:ea typeface="Verdana" pitchFamily="34" charset="0"/>
              </a:rPr>
              <a:t>-fi aracılığıyla bir bilgisayara, tablete veya telefona </a:t>
            </a:r>
            <a:r>
              <a:rPr lang="tr-TR" sz="1800" dirty="0" err="1" smtClean="0">
                <a:ea typeface="Verdana" pitchFamily="34" charset="0"/>
              </a:rPr>
              <a:t>yüklebilirsiniz</a:t>
            </a:r>
            <a:endParaRPr lang="tr-TR" sz="1800" dirty="0">
              <a:ea typeface="Verdana" pitchFamily="34" charset="0"/>
            </a:endParaRPr>
          </a:p>
        </p:txBody>
      </p:sp>
    </p:spTree>
    <p:extLst>
      <p:ext uri="{BB962C8B-B14F-4D97-AF65-F5344CB8AC3E}">
        <p14:creationId xmlns:p14="http://schemas.microsoft.com/office/powerpoint/2010/main" val="35360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088265"/>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r>
              <a:rPr lang="tr-TR" b="1" dirty="0" err="1" smtClean="0">
                <a:latin typeface="+mn-lt"/>
              </a:rPr>
              <a:t>Sentia</a:t>
            </a:r>
            <a:r>
              <a:rPr lang="tr-TR" b="1" dirty="0" smtClean="0">
                <a:latin typeface="+mn-lt"/>
              </a:rPr>
              <a:t> Kullanmanın Sağladığı Ayrıcalıklar</a:t>
            </a:r>
            <a:endParaRPr lang="tr-TR" b="1" dirty="0">
              <a:latin typeface="+mn-lt"/>
            </a:endParaRPr>
          </a:p>
        </p:txBody>
      </p:sp>
      <p:sp>
        <p:nvSpPr>
          <p:cNvPr id="4" name="Metin Yer Tutucusu 3"/>
          <p:cNvSpPr>
            <a:spLocks noGrp="1"/>
          </p:cNvSpPr>
          <p:nvPr>
            <p:ph type="body" sz="half" idx="2"/>
          </p:nvPr>
        </p:nvSpPr>
        <p:spPr>
          <a:xfrm>
            <a:off x="839788" y="1854557"/>
            <a:ext cx="3932237" cy="4327301"/>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r>
              <a:rPr lang="tr-TR" sz="7200" b="1" dirty="0" smtClean="0">
                <a:solidFill>
                  <a:srgbClr val="002060"/>
                </a:solidFill>
                <a:ea typeface="Verdana" pitchFamily="34" charset="0"/>
              </a:rPr>
              <a:t>*T</a:t>
            </a:r>
            <a:r>
              <a:rPr lang="tr-TR" sz="7200" b="1" dirty="0" smtClean="0">
                <a:solidFill>
                  <a:srgbClr val="002060"/>
                </a:solidFill>
                <a:ea typeface="Verdana" pitchFamily="34" charset="0"/>
              </a:rPr>
              <a:t>ek bir şarjla 100'den fazla Serbest SO2 testi yapılabilir, diğer test yöntemleriyle karşılaştırılabilir, tekrarlanabilir.</a:t>
            </a:r>
          </a:p>
          <a:p>
            <a:r>
              <a:rPr lang="tr-TR" sz="7200" b="1" dirty="0" smtClean="0">
                <a:solidFill>
                  <a:srgbClr val="002060"/>
                </a:solidFill>
                <a:ea typeface="Verdana" pitchFamily="34" charset="0"/>
              </a:rPr>
              <a:t>*Analiz </a:t>
            </a:r>
            <a:r>
              <a:rPr lang="tr-TR" sz="7200" b="1" dirty="0" smtClean="0">
                <a:solidFill>
                  <a:srgbClr val="002060"/>
                </a:solidFill>
                <a:ea typeface="Verdana" pitchFamily="34" charset="0"/>
              </a:rPr>
              <a:t>herhangi bir ekip üyesi için kolay ve hızlı test imkanı sağlar.</a:t>
            </a:r>
          </a:p>
          <a:p>
            <a:r>
              <a:rPr lang="tr-TR" sz="7200" b="1" dirty="0" smtClean="0">
                <a:solidFill>
                  <a:srgbClr val="002060"/>
                </a:solidFill>
                <a:ea typeface="Verdana" pitchFamily="34" charset="0"/>
              </a:rPr>
              <a:t>*O</a:t>
            </a:r>
            <a:r>
              <a:rPr lang="tr-TR" sz="7200" b="1" dirty="0" smtClean="0">
                <a:solidFill>
                  <a:srgbClr val="002060"/>
                </a:solidFill>
                <a:ea typeface="Verdana" pitchFamily="34" charset="0"/>
              </a:rPr>
              <a:t>tomatik kalibrasyon ayrıcalığı(kalibrasyon gerekmez),</a:t>
            </a:r>
          </a:p>
          <a:p>
            <a:r>
              <a:rPr lang="tr-TR" sz="7200" b="1" dirty="0" smtClean="0">
                <a:solidFill>
                  <a:srgbClr val="002060"/>
                </a:solidFill>
                <a:ea typeface="Verdana" pitchFamily="34" charset="0"/>
              </a:rPr>
              <a:t>*R</a:t>
            </a:r>
            <a:r>
              <a:rPr lang="tr-TR" sz="7200" b="1" dirty="0" smtClean="0">
                <a:solidFill>
                  <a:srgbClr val="002060"/>
                </a:solidFill>
                <a:ea typeface="Verdana" pitchFamily="34" charset="0"/>
              </a:rPr>
              <a:t>eaktif gerekmez,</a:t>
            </a:r>
          </a:p>
          <a:p>
            <a:r>
              <a:rPr lang="tr-TR" sz="7200" b="1" dirty="0" smtClean="0">
                <a:solidFill>
                  <a:srgbClr val="002060"/>
                </a:solidFill>
                <a:ea typeface="Verdana" pitchFamily="34" charset="0"/>
              </a:rPr>
              <a:t>*Ö</a:t>
            </a:r>
            <a:r>
              <a:rPr lang="tr-TR" sz="7200" b="1" dirty="0" smtClean="0">
                <a:solidFill>
                  <a:srgbClr val="002060"/>
                </a:solidFill>
                <a:ea typeface="Verdana" pitchFamily="34" charset="0"/>
              </a:rPr>
              <a:t>lçüm aralığı: 3 ila 50 mg/l (serbest so2).</a:t>
            </a:r>
          </a:p>
          <a:p>
            <a:r>
              <a:rPr lang="tr-TR" sz="7200" b="1" dirty="0" smtClean="0">
                <a:solidFill>
                  <a:srgbClr val="002060"/>
                </a:solidFill>
                <a:ea typeface="Verdana" pitchFamily="34" charset="0"/>
              </a:rPr>
              <a:t>*N</a:t>
            </a:r>
            <a:r>
              <a:rPr lang="tr-TR" sz="7200" b="1" dirty="0" smtClean="0">
                <a:solidFill>
                  <a:srgbClr val="002060"/>
                </a:solidFill>
                <a:ea typeface="Verdana" pitchFamily="34" charset="0"/>
              </a:rPr>
              <a:t>umune boyutu: en az 8 </a:t>
            </a:r>
            <a:r>
              <a:rPr lang="tr-TR" sz="7200" b="1" dirty="0" err="1" smtClean="0">
                <a:solidFill>
                  <a:srgbClr val="002060"/>
                </a:solidFill>
                <a:ea typeface="Verdana" pitchFamily="34" charset="0"/>
              </a:rPr>
              <a:t>mikrolitre</a:t>
            </a:r>
            <a:r>
              <a:rPr lang="tr-TR" sz="7200" b="1" dirty="0" smtClean="0">
                <a:solidFill>
                  <a:srgbClr val="002060"/>
                </a:solidFill>
                <a:ea typeface="Verdana" pitchFamily="34" charset="0"/>
              </a:rPr>
              <a:t> (bir damla şarap).</a:t>
            </a:r>
          </a:p>
          <a:p>
            <a:r>
              <a:rPr lang="tr-TR" sz="7200" b="1" dirty="0" smtClean="0">
                <a:solidFill>
                  <a:srgbClr val="002060"/>
                </a:solidFill>
                <a:ea typeface="Verdana" pitchFamily="34" charset="0"/>
              </a:rPr>
              <a:t>*İ</a:t>
            </a:r>
            <a:r>
              <a:rPr lang="tr-TR" sz="7200" b="1" dirty="0" smtClean="0">
                <a:solidFill>
                  <a:srgbClr val="002060"/>
                </a:solidFill>
                <a:ea typeface="Verdana" pitchFamily="34" charset="0"/>
              </a:rPr>
              <a:t>nceleme veya indirme için 1000’e kadar test sonucunu saklar.</a:t>
            </a:r>
          </a:p>
          <a:p>
            <a:r>
              <a:rPr lang="tr-TR" sz="7200" b="1" dirty="0" smtClean="0">
                <a:solidFill>
                  <a:srgbClr val="002060"/>
                </a:solidFill>
                <a:ea typeface="Verdana" pitchFamily="34" charset="0"/>
              </a:rPr>
              <a:t>*U</a:t>
            </a:r>
            <a:r>
              <a:rPr lang="tr-TR" sz="7200" b="1" dirty="0" smtClean="0">
                <a:solidFill>
                  <a:srgbClr val="002060"/>
                </a:solidFill>
                <a:ea typeface="Verdana" pitchFamily="34" charset="0"/>
              </a:rPr>
              <a:t>zun pil ömrü (100’den fazla ücretsiz so2 testi).</a:t>
            </a:r>
            <a:endParaRPr lang="tr-TR" sz="7200" dirty="0" smtClean="0">
              <a:cs typeface="Arial" pitchFamily="34" charset="0"/>
            </a:endParaRPr>
          </a:p>
          <a:p>
            <a:endParaRPr lang="tr-TR" dirty="0"/>
          </a:p>
        </p:txBody>
      </p:sp>
      <p:sp>
        <p:nvSpPr>
          <p:cNvPr id="7" name="Resim Yer Tutucusu 5"/>
          <p:cNvSpPr txBox="1">
            <a:spLocks/>
          </p:cNvSpPr>
          <p:nvPr/>
        </p:nvSpPr>
        <p:spPr>
          <a:xfrm>
            <a:off x="5183188" y="995363"/>
            <a:ext cx="6172200" cy="4873625"/>
          </a:xfrm>
          <a:prstGeom prst="rect">
            <a:avLst/>
          </a:prstGeom>
        </p:spPr>
      </p:sp>
      <p:pic>
        <p:nvPicPr>
          <p:cNvPr id="11" name="Picture 2" descr="https://grapeworks.com.au/wp-content/uploads/2021/03/Sentia3-500x500.jpg"/>
          <p:cNvPicPr>
            <a:picLocks noChangeAspect="1" noChangeArrowheads="1"/>
          </p:cNvPicPr>
          <p:nvPr/>
        </p:nvPicPr>
        <p:blipFill>
          <a:blip r:embed="rId2"/>
          <a:srcRect/>
          <a:stretch>
            <a:fillRect/>
          </a:stretch>
        </p:blipFill>
        <p:spPr bwMode="auto">
          <a:xfrm>
            <a:off x="5863718" y="1244682"/>
            <a:ext cx="4374985" cy="4374985"/>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147731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r>
              <a:rPr lang="tr-TR" sz="8000" dirty="0" err="1" smtClean="0"/>
              <a:t>Sentia</a:t>
            </a:r>
            <a:endParaRPr lang="tr-TR" sz="8000" dirty="0"/>
          </a:p>
        </p:txBody>
      </p:sp>
      <p:sp>
        <p:nvSpPr>
          <p:cNvPr id="4" name="Metin Yer Tutucusu 3"/>
          <p:cNvSpPr>
            <a:spLocks noGrp="1"/>
          </p:cNvSpPr>
          <p:nvPr>
            <p:ph type="body" sz="half" idx="2"/>
          </p:nvPr>
        </p:nvSpPr>
        <p:spPr>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normAutofit/>
          </a:bodyPr>
          <a:lstStyle/>
          <a:p>
            <a:r>
              <a:rPr lang="tr-TR" sz="1800" b="1" dirty="0" err="1">
                <a:ea typeface="Verdana" pitchFamily="34" charset="0"/>
              </a:rPr>
              <a:t>S</a:t>
            </a:r>
            <a:r>
              <a:rPr lang="tr-TR" sz="1800" b="1" dirty="0" err="1" smtClean="0">
                <a:ea typeface="Verdana" pitchFamily="34" charset="0"/>
              </a:rPr>
              <a:t>entia</a:t>
            </a:r>
            <a:r>
              <a:rPr lang="tr-TR" sz="1800" b="1" dirty="0" smtClean="0">
                <a:ea typeface="Verdana" pitchFamily="34" charset="0"/>
              </a:rPr>
              <a:t> TM serbest SO2 test şeritleri testi kolaylaştırır. </a:t>
            </a:r>
          </a:p>
          <a:p>
            <a:r>
              <a:rPr lang="tr-TR" sz="1800" b="1" dirty="0">
                <a:ea typeface="Verdana" pitchFamily="34" charset="0"/>
              </a:rPr>
              <a:t>İ</a:t>
            </a:r>
            <a:r>
              <a:rPr lang="tr-TR" sz="1800" b="1" dirty="0" smtClean="0">
                <a:ea typeface="Verdana" pitchFamily="34" charset="0"/>
              </a:rPr>
              <a:t>lave dahili kalite kontrol koruması ve kolay numune uygulaması için tasarlanmış numune yuvası uzantısı (sundurma) sayesinde yalnızca tek bir damla şaraba ihtiyaç duyulur.</a:t>
            </a:r>
          </a:p>
          <a:p>
            <a:r>
              <a:rPr lang="tr-TR" sz="1800" b="1" dirty="0">
                <a:ea typeface="Verdana" pitchFamily="34" charset="0"/>
              </a:rPr>
              <a:t>B</a:t>
            </a:r>
            <a:r>
              <a:rPr lang="tr-TR" sz="1800" b="1" dirty="0" smtClean="0">
                <a:ea typeface="Verdana" pitchFamily="34" charset="0"/>
              </a:rPr>
              <a:t>öylece gerçekten önemli olan şeye odaklanabilir, ihtiyacınız olan sonuçları istediğiniz zaman ve istediğiniz yerde elde edebilirsiniz.</a:t>
            </a:r>
          </a:p>
          <a:p>
            <a:endParaRPr lang="tr-TR" dirty="0"/>
          </a:p>
        </p:txBody>
      </p:sp>
      <p:pic>
        <p:nvPicPr>
          <p:cNvPr id="5" name="Picture 2" descr="https://grapeworks.com.au/wp-content/uploads/2021/03/Sentia2-500x500.jpg"/>
          <p:cNvPicPr>
            <a:picLocks noChangeAspect="1" noChangeArrowheads="1"/>
          </p:cNvPicPr>
          <p:nvPr/>
        </p:nvPicPr>
        <p:blipFill>
          <a:blip r:embed="rId2"/>
          <a:srcRect/>
          <a:stretch>
            <a:fillRect/>
          </a:stretch>
        </p:blipFill>
        <p:spPr bwMode="auto">
          <a:xfrm>
            <a:off x="6117999" y="1154269"/>
            <a:ext cx="4251062" cy="4251062"/>
          </a:xfrm>
          <a:prstGeom prst="rect">
            <a:avLst/>
          </a:prstGeom>
          <a:effectLst>
            <a:innerShdw blurRad="63500" dist="50800" dir="13500000">
              <a:prstClr val="black">
                <a:alpha val="50000"/>
              </a:prstClr>
            </a:inn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27142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1735" y="1332964"/>
            <a:ext cx="3932237" cy="1600200"/>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r>
              <a:rPr lang="tr-TR" b="1" dirty="0" err="1">
                <a:latin typeface="+mn-lt"/>
                <a:ea typeface="Verdana" pitchFamily="34" charset="0"/>
              </a:rPr>
              <a:t>S</a:t>
            </a:r>
            <a:r>
              <a:rPr lang="tr-TR" b="1" dirty="0" err="1" smtClean="0">
                <a:latin typeface="+mn-lt"/>
                <a:ea typeface="Verdana" pitchFamily="34" charset="0"/>
              </a:rPr>
              <a:t>entia’yı</a:t>
            </a:r>
            <a:r>
              <a:rPr lang="tr-TR" b="1" dirty="0" smtClean="0">
                <a:latin typeface="+mn-lt"/>
                <a:ea typeface="Verdana" pitchFamily="34" charset="0"/>
              </a:rPr>
              <a:t> hangi ülkelerde kullanabilirim?</a:t>
            </a:r>
            <a:endParaRPr lang="tr-TR" b="1" dirty="0" smtClean="0">
              <a:latin typeface="+mn-lt"/>
              <a:ea typeface="Verdana" pitchFamily="34" charset="0"/>
            </a:endParaRPr>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pic>
      <p:sp>
        <p:nvSpPr>
          <p:cNvPr id="4" name="Metin Yer Tutucusu 3"/>
          <p:cNvSpPr>
            <a:spLocks noGrp="1"/>
          </p:cNvSpPr>
          <p:nvPr>
            <p:ph type="body" sz="half" idx="2"/>
          </p:nvPr>
        </p:nvSpPr>
        <p:spPr>
          <a:xfrm>
            <a:off x="961734" y="2933164"/>
            <a:ext cx="3932238" cy="2398690"/>
          </a:xfrm>
        </p:spPr>
        <p:style>
          <a:lnRef idx="2">
            <a:schemeClr val="accent2"/>
          </a:lnRef>
          <a:fillRef idx="1">
            <a:schemeClr val="lt1"/>
          </a:fillRef>
          <a:effectRef idx="0">
            <a:schemeClr val="accent2"/>
          </a:effectRef>
          <a:fontRef idx="minor">
            <a:schemeClr val="dk1"/>
          </a:fontRef>
        </p:style>
        <p:txBody>
          <a:bodyPr>
            <a:normAutofit/>
          </a:bodyPr>
          <a:lstStyle/>
          <a:p>
            <a:endParaRPr lang="tr-TR" sz="1800" b="1" dirty="0" smtClean="0">
              <a:ea typeface="Verdana" pitchFamily="34" charset="0"/>
            </a:endParaRPr>
          </a:p>
          <a:p>
            <a:r>
              <a:rPr lang="tr-TR" sz="1800" b="1" dirty="0" smtClean="0">
                <a:ea typeface="Verdana" pitchFamily="34" charset="0"/>
              </a:rPr>
              <a:t>*</a:t>
            </a:r>
            <a:r>
              <a:rPr lang="tr-TR" sz="1800" b="1" dirty="0" err="1" smtClean="0">
                <a:ea typeface="Verdana" pitchFamily="34" charset="0"/>
              </a:rPr>
              <a:t>S</a:t>
            </a:r>
            <a:r>
              <a:rPr lang="tr-TR" sz="1800" b="1" dirty="0" err="1" smtClean="0">
                <a:ea typeface="Verdana" pitchFamily="34" charset="0"/>
              </a:rPr>
              <a:t>entia</a:t>
            </a:r>
            <a:r>
              <a:rPr lang="tr-TR" sz="1800" b="1" dirty="0" smtClean="0">
                <a:ea typeface="Verdana" pitchFamily="34" charset="0"/>
              </a:rPr>
              <a:t> </a:t>
            </a:r>
            <a:r>
              <a:rPr lang="tr-TR" sz="1800" b="1" dirty="0" err="1" smtClean="0">
                <a:ea typeface="Verdana" pitchFamily="34" charset="0"/>
              </a:rPr>
              <a:t>tm</a:t>
            </a:r>
            <a:r>
              <a:rPr lang="tr-TR" sz="1800" b="1" dirty="0" smtClean="0">
                <a:ea typeface="Verdana" pitchFamily="34" charset="0"/>
              </a:rPr>
              <a:t> </a:t>
            </a:r>
            <a:r>
              <a:rPr lang="tr-TR" sz="1800" b="1" dirty="0">
                <a:ea typeface="Verdana" pitchFamily="34" charset="0"/>
              </a:rPr>
              <a:t>A</a:t>
            </a:r>
            <a:r>
              <a:rPr lang="tr-TR" sz="1800" b="1" dirty="0" smtClean="0">
                <a:ea typeface="Verdana" pitchFamily="34" charset="0"/>
              </a:rPr>
              <a:t>vustralya,  </a:t>
            </a:r>
            <a:r>
              <a:rPr lang="tr-TR" sz="1800" b="1" dirty="0">
                <a:ea typeface="Verdana" pitchFamily="34" charset="0"/>
              </a:rPr>
              <a:t>Y</a:t>
            </a:r>
            <a:r>
              <a:rPr lang="tr-TR" sz="1800" b="1" dirty="0" smtClean="0">
                <a:ea typeface="Verdana" pitchFamily="34" charset="0"/>
              </a:rPr>
              <a:t>eni </a:t>
            </a:r>
            <a:r>
              <a:rPr lang="tr-TR" sz="1800" b="1" dirty="0">
                <a:ea typeface="Verdana" pitchFamily="34" charset="0"/>
              </a:rPr>
              <a:t>Z</a:t>
            </a:r>
            <a:r>
              <a:rPr lang="tr-TR" sz="1800" b="1" dirty="0" smtClean="0">
                <a:ea typeface="Verdana" pitchFamily="34" charset="0"/>
              </a:rPr>
              <a:t>elanda, Kanada, </a:t>
            </a:r>
            <a:r>
              <a:rPr lang="tr-TR" sz="1800" b="1" dirty="0">
                <a:ea typeface="Verdana" pitchFamily="34" charset="0"/>
              </a:rPr>
              <a:t>A</a:t>
            </a:r>
            <a:r>
              <a:rPr lang="tr-TR" sz="1800" b="1" dirty="0" smtClean="0">
                <a:ea typeface="Verdana" pitchFamily="34" charset="0"/>
              </a:rPr>
              <a:t>vrupa (ab) ve </a:t>
            </a:r>
            <a:r>
              <a:rPr lang="tr-TR" sz="1800" b="1" dirty="0">
                <a:ea typeface="Verdana" pitchFamily="34" charset="0"/>
              </a:rPr>
              <a:t>A</a:t>
            </a:r>
            <a:r>
              <a:rPr lang="tr-TR" sz="1800" b="1" dirty="0" smtClean="0">
                <a:ea typeface="Verdana" pitchFamily="34" charset="0"/>
              </a:rPr>
              <a:t>merika </a:t>
            </a:r>
            <a:r>
              <a:rPr lang="tr-TR" sz="1800" b="1" dirty="0" smtClean="0">
                <a:ea typeface="Verdana" pitchFamily="34" charset="0"/>
              </a:rPr>
              <a:t>B</a:t>
            </a:r>
            <a:r>
              <a:rPr lang="tr-TR" sz="1800" b="1" dirty="0" smtClean="0">
                <a:ea typeface="Verdana" pitchFamily="34" charset="0"/>
              </a:rPr>
              <a:t>irleşik Devletleri'nde düzenleyici onaya sahiptir.</a:t>
            </a:r>
          </a:p>
          <a:p>
            <a:endParaRPr lang="tr-TR" sz="1800" b="1" dirty="0" smtClean="0">
              <a:ea typeface="Verdana" pitchFamily="34" charset="0"/>
            </a:endParaRPr>
          </a:p>
          <a:p>
            <a:endParaRPr lang="tr-TR" dirty="0"/>
          </a:p>
        </p:txBody>
      </p:sp>
    </p:spTree>
    <p:extLst>
      <p:ext uri="{BB962C8B-B14F-4D97-AF65-F5344CB8AC3E}">
        <p14:creationId xmlns:p14="http://schemas.microsoft.com/office/powerpoint/2010/main" val="71440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tr-TR" sz="2300" b="1" dirty="0" smtClean="0">
                <a:ea typeface="Verdana" pitchFamily="34" charset="0"/>
              </a:rPr>
              <a:t>Analiz için numune hazırlamak gerekli midir?</a:t>
            </a:r>
          </a:p>
          <a:p>
            <a:endParaRPr lang="tr-TR" sz="2300" b="1" dirty="0" smtClean="0">
              <a:ea typeface="Verdana" pitchFamily="34" charset="0"/>
            </a:endParaRPr>
          </a:p>
          <a:p>
            <a:r>
              <a:rPr lang="tr-TR" sz="2300" b="1" dirty="0">
                <a:ea typeface="Verdana" pitchFamily="34" charset="0"/>
              </a:rPr>
              <a:t>S</a:t>
            </a:r>
            <a:r>
              <a:rPr lang="tr-TR" sz="2300" b="1" dirty="0" smtClean="0">
                <a:ea typeface="Verdana" pitchFamily="34" charset="0"/>
              </a:rPr>
              <a:t>erbest so2 analizi için numune hazırlamaya gerek yoktur. </a:t>
            </a:r>
            <a:r>
              <a:rPr lang="tr-TR" sz="2300" b="1" dirty="0" err="1">
                <a:ea typeface="Verdana" pitchFamily="34" charset="0"/>
              </a:rPr>
              <a:t>S</a:t>
            </a:r>
            <a:r>
              <a:rPr lang="tr-TR" sz="2300" b="1" dirty="0" err="1" smtClean="0">
                <a:ea typeface="Verdana" pitchFamily="34" charset="0"/>
              </a:rPr>
              <a:t>entia</a:t>
            </a:r>
            <a:r>
              <a:rPr lang="tr-TR" sz="2300" b="1" dirty="0" smtClean="0">
                <a:ea typeface="Verdana" pitchFamily="34" charset="0"/>
              </a:rPr>
              <a:t> </a:t>
            </a:r>
            <a:r>
              <a:rPr lang="tr-TR" sz="2300" b="1" dirty="0" err="1" smtClean="0">
                <a:ea typeface="Verdana" pitchFamily="34" charset="0"/>
              </a:rPr>
              <a:t>tm</a:t>
            </a:r>
            <a:r>
              <a:rPr lang="tr-TR" sz="2300" b="1" dirty="0" smtClean="0">
                <a:ea typeface="Verdana" pitchFamily="34" charset="0"/>
              </a:rPr>
              <a:t> Analyzer tarafından istendiğinde test </a:t>
            </a:r>
            <a:r>
              <a:rPr lang="tr-TR" sz="2300" b="1" dirty="0" err="1" smtClean="0">
                <a:ea typeface="Verdana" pitchFamily="34" charset="0"/>
              </a:rPr>
              <a:t>strip'e</a:t>
            </a:r>
            <a:r>
              <a:rPr lang="tr-TR" sz="2300" b="1" dirty="0" smtClean="0">
                <a:ea typeface="Verdana" pitchFamily="34" charset="0"/>
              </a:rPr>
              <a:t> bir damla fermantasyon sonrası kırmızı veya beyaz şarap ile uygulama yapılır</a:t>
            </a:r>
          </a:p>
          <a:p>
            <a:endParaRPr lang="tr-TR" sz="2300" b="1" dirty="0" smtClean="0">
              <a:ea typeface="Verdana" pitchFamily="34" charset="0"/>
            </a:endParaRPr>
          </a:p>
          <a:p>
            <a:r>
              <a:rPr lang="tr-TR" sz="2300" b="1" dirty="0">
                <a:ea typeface="Verdana" pitchFamily="34" charset="0"/>
              </a:rPr>
              <a:t>Ş</a:t>
            </a:r>
            <a:r>
              <a:rPr lang="tr-TR" sz="2300" b="1" dirty="0" smtClean="0">
                <a:ea typeface="Verdana" pitchFamily="34" charset="0"/>
              </a:rPr>
              <a:t>arap numunenizi uyguladıktan sonra, </a:t>
            </a:r>
            <a:r>
              <a:rPr lang="tr-TR" sz="2300" b="1" dirty="0" err="1" smtClean="0">
                <a:ea typeface="Verdana" pitchFamily="34" charset="0"/>
              </a:rPr>
              <a:t>sentiatm</a:t>
            </a:r>
            <a:r>
              <a:rPr lang="tr-TR" sz="2300" b="1" dirty="0" smtClean="0">
                <a:ea typeface="Verdana" pitchFamily="34" charset="0"/>
              </a:rPr>
              <a:t> serbest so2 analizi için </a:t>
            </a:r>
            <a:r>
              <a:rPr lang="tr-TR" sz="2300" b="1" dirty="0" err="1" smtClean="0">
                <a:ea typeface="Verdana" pitchFamily="34" charset="0"/>
              </a:rPr>
              <a:t>birdakikadan</a:t>
            </a:r>
            <a:r>
              <a:rPr lang="tr-TR" sz="2300" b="1" dirty="0" smtClean="0">
                <a:ea typeface="Verdana" pitchFamily="34" charset="0"/>
              </a:rPr>
              <a:t> daha kısa süre içerisinde sonuç verir.</a:t>
            </a:r>
          </a:p>
          <a:p>
            <a:endParaRPr lang="tr-TR" sz="2300" b="1" dirty="0" smtClean="0">
              <a:ea typeface="Verdana" pitchFamily="34" charset="0"/>
            </a:endParaRPr>
          </a:p>
          <a:p>
            <a:r>
              <a:rPr lang="tr-TR" sz="2300" b="1" dirty="0" err="1">
                <a:ea typeface="Verdana" pitchFamily="34" charset="0"/>
              </a:rPr>
              <a:t>S</a:t>
            </a:r>
            <a:r>
              <a:rPr lang="tr-TR" sz="2300" b="1" dirty="0" err="1" smtClean="0">
                <a:ea typeface="Verdana" pitchFamily="34" charset="0"/>
              </a:rPr>
              <a:t>entia</a:t>
            </a:r>
            <a:r>
              <a:rPr lang="tr-TR" sz="2300" b="1" dirty="0" smtClean="0">
                <a:ea typeface="Verdana" pitchFamily="34" charset="0"/>
              </a:rPr>
              <a:t> </a:t>
            </a:r>
            <a:r>
              <a:rPr lang="tr-TR" sz="2300" b="1" dirty="0" err="1" smtClean="0">
                <a:ea typeface="Verdana" pitchFamily="34" charset="0"/>
              </a:rPr>
              <a:t>tm</a:t>
            </a:r>
            <a:r>
              <a:rPr lang="tr-TR" sz="2300" b="1" dirty="0" smtClean="0">
                <a:ea typeface="Verdana" pitchFamily="34" charset="0"/>
              </a:rPr>
              <a:t>, belleğinde 1000'e kadar sonucu saklar.</a:t>
            </a:r>
          </a:p>
          <a:p>
            <a:endParaRPr lang="tr-TR" dirty="0"/>
          </a:p>
        </p:txBody>
      </p:sp>
      <p:pic>
        <p:nvPicPr>
          <p:cNvPr id="5" name="Picture 7" descr="D:\2022works\SARAP\UYG\untitled folder\untitled folder\sentia_03.png"/>
          <p:cNvPicPr>
            <a:picLocks noChangeAspect="1" noChangeArrowheads="1"/>
          </p:cNvPicPr>
          <p:nvPr/>
        </p:nvPicPr>
        <p:blipFill>
          <a:blip r:embed="rId2"/>
          <a:srcRect/>
          <a:stretch>
            <a:fillRect/>
          </a:stretch>
        </p:blipFill>
        <p:spPr bwMode="auto">
          <a:xfrm>
            <a:off x="669701" y="746975"/>
            <a:ext cx="4428681" cy="5846789"/>
          </a:xfrm>
          <a:prstGeom prst="rect">
            <a:avLst/>
          </a:prstGeom>
          <a:noFill/>
        </p:spPr>
      </p:pic>
      <p:pic>
        <p:nvPicPr>
          <p:cNvPr id="6" name="Picture 2" descr="https://grapeworks.com.au/wp-content/uploads/2021/03/Sentia3-500x500.jpg"/>
          <p:cNvPicPr>
            <a:picLocks noChangeAspect="1" noChangeArrowheads="1"/>
          </p:cNvPicPr>
          <p:nvPr/>
        </p:nvPicPr>
        <p:blipFill>
          <a:blip r:embed="rId3"/>
          <a:srcRect/>
          <a:stretch>
            <a:fillRect/>
          </a:stretch>
        </p:blipFill>
        <p:spPr bwMode="auto">
          <a:xfrm>
            <a:off x="1862777" y="1527928"/>
            <a:ext cx="2413010" cy="2413010"/>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7652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322</TotalTime>
  <Words>527</Words>
  <Application>Microsoft Office PowerPoint</Application>
  <PresentationFormat>Geniş ekran</PresentationFormat>
  <Paragraphs>87</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Bahnschrift SemiBold SemiConden</vt:lpstr>
      <vt:lpstr>Calibri</vt:lpstr>
      <vt:lpstr>Calibri Light</vt:lpstr>
      <vt:lpstr>Verdana</vt:lpstr>
      <vt:lpstr>Office Teması</vt:lpstr>
      <vt:lpstr>  Sentia</vt:lpstr>
      <vt:lpstr>Şarap üretim süreci keyifli, uzun ve zorlu bir süreç olabilir. Üretim aşamasında yapılması gereken serbest kükürt dioksit ve malik asit analizleri için yeni nesil biyosensör teknolojisinin kullanıldığı pratik ve hızlı çözüm sunan Sentia ürünleri ile yeni bir dönem başlıyor…</vt:lpstr>
      <vt:lpstr>SENTİA TM ANALİZÖRÜ,   Fermantasyon sonrası kırmızı veya beyaz şarapta Serbest SO2 konsantrasyonunu ölçmek için SENTİA TM Serbest  SO2  test şeritleri ile birlikte çalışır </vt:lpstr>
      <vt:lpstr>     Zengin dokunmatik ekranı ve uzun pil ömrü ile SENTİA TM SİSTEMİ, ihtiyacınız olan her yerde ve her zaman, bir dakikadan kısa sürede test sonuçlarını almanızı sağlar.       </vt:lpstr>
      <vt:lpstr>  </vt:lpstr>
      <vt:lpstr>Sentia Kullanmanın Sağladığı Ayrıcalıklar</vt:lpstr>
      <vt:lpstr>Sentia</vt:lpstr>
      <vt:lpstr>Sentia’yı hangi ülkelerde kullanabilirim?</vt:lpstr>
      <vt:lpstr>PowerPoint Sunusu</vt:lpstr>
      <vt:lpstr>Sentia ile geçmiş sonuçlarımı analiz edebilir miyim?</vt:lpstr>
      <vt:lpstr>Pil sağlamam gerekir mi?  Pil ömrü ne kadardır?</vt:lpstr>
      <vt:lpstr>     Sentia’yı sadece şarap numuneleri için mi kullanabilirim?</vt:lpstr>
      <vt:lpstr>Sentia’yı nereden satın alabilirim? cihazın garantisi var mı?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Sentia</dc:title>
  <dc:creator>HP</dc:creator>
  <cp:lastModifiedBy>HP</cp:lastModifiedBy>
  <cp:revision>12</cp:revision>
  <dcterms:created xsi:type="dcterms:W3CDTF">2022-04-05T08:44:58Z</dcterms:created>
  <dcterms:modified xsi:type="dcterms:W3CDTF">2022-04-05T14:07:06Z</dcterms:modified>
</cp:coreProperties>
</file>